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8"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7" r:id="rId67"/>
    <p:sldId id="328" r:id="rId68"/>
    <p:sldId id="329" r:id="rId69"/>
    <p:sldId id="356" r:id="rId70"/>
    <p:sldId id="357" r:id="rId71"/>
    <p:sldId id="358"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9" r:id="rId99"/>
    <p:sldId id="360" r:id="rId100"/>
  </p:sldIdLst>
  <p:sldSz cx="12190413" cy="7921625"/>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573088" indent="-115888"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1147763" indent="-233363"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722438" indent="-350838"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2297113" indent="-468313"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519">
          <p15:clr>
            <a:srgbClr val="A4A3A4"/>
          </p15:clr>
        </p15:guide>
        <p15:guide id="2" pos="38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AA5F"/>
    <a:srgbClr val="2EC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2147" autoAdjust="0"/>
  </p:normalViewPr>
  <p:slideViewPr>
    <p:cSldViewPr>
      <p:cViewPr varScale="1">
        <p:scale>
          <a:sx n="54" d="100"/>
          <a:sy n="54" d="100"/>
        </p:scale>
        <p:origin x="1314" y="42"/>
      </p:cViewPr>
      <p:guideLst>
        <p:guide orient="horz" pos="2519"/>
        <p:guide pos="3813"/>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buFontTx/>
              <a:buNone/>
              <a:defRPr sz="120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buFontTx/>
              <a:buNone/>
              <a:defRPr sz="1200">
                <a:ea typeface="+mn-ea"/>
              </a:defRPr>
            </a:lvl1pPr>
          </a:lstStyle>
          <a:p>
            <a:pPr>
              <a:defRPr/>
            </a:pPr>
            <a:endParaRPr lang="zh-CN" altLang="en-US"/>
          </a:p>
        </p:txBody>
      </p:sp>
      <p:sp>
        <p:nvSpPr>
          <p:cNvPr id="4" name="幻灯片图像占位符 3"/>
          <p:cNvSpPr>
            <a:spLocks noGrp="1" noRot="1" noChangeAspect="1"/>
          </p:cNvSpPr>
          <p:nvPr>
            <p:ph type="sldImg" idx="2"/>
          </p:nvPr>
        </p:nvSpPr>
        <p:spPr>
          <a:xfrm>
            <a:off x="792163" y="685800"/>
            <a:ext cx="5273675"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buFontTx/>
              <a:buNone/>
              <a:defRPr sz="120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ea typeface="宋体" panose="02010600030101010101" pitchFamily="2" charset="-122"/>
                <a:cs typeface="+mn-ea"/>
              </a:defRPr>
            </a:lvl1pPr>
          </a:lstStyle>
          <a:p>
            <a:pPr>
              <a:defRPr/>
            </a:pPr>
            <a:fld id="{EF7CED32-48E3-486D-98D9-124993A72AE9}" type="slidenum">
              <a:rPr lang="zh-CN" altLang="en-US"/>
              <a:pPr>
                <a:defRPr/>
              </a:pPr>
              <a:t>‹#›</a:t>
            </a:fld>
            <a:endParaRPr lang="zh-CN" altLang="en-US">
              <a:cs typeface="+mn-cs"/>
            </a:endParaRPr>
          </a:p>
        </p:txBody>
      </p:sp>
    </p:spTree>
    <p:extLst>
      <p:ext uri="{BB962C8B-B14F-4D97-AF65-F5344CB8AC3E}">
        <p14:creationId xmlns:p14="http://schemas.microsoft.com/office/powerpoint/2010/main" val="3943613755"/>
      </p:ext>
    </p:extLst>
  </p:cSld>
  <p:clrMap bg1="lt1" tx1="dk1" bg2="lt2" tx2="dk2" accent1="accent1" accent2="accent2" accent3="accent3" accent4="accent4" accent5="accent5" accent6="accent6" hlink="hlink" folHlink="folHlink"/>
  <p:notesStyle>
    <a:lvl1pPr algn="l" defTabSz="1149350" rtl="0" eaLnBrk="0" fontAlgn="base" hangingPunct="0">
      <a:spcBef>
        <a:spcPct val="0"/>
      </a:spcBef>
      <a:spcAft>
        <a:spcPct val="0"/>
      </a:spcAft>
      <a:defRPr sz="1500" kern="1200">
        <a:solidFill>
          <a:schemeClr val="tx1"/>
        </a:solidFill>
        <a:latin typeface="+mn-lt"/>
        <a:ea typeface="+mn-ea"/>
        <a:cs typeface="+mn-cs"/>
      </a:defRPr>
    </a:lvl1pPr>
    <a:lvl2pPr marL="574675" algn="l" defTabSz="1149350" rtl="0" eaLnBrk="0" fontAlgn="base" hangingPunct="0">
      <a:spcBef>
        <a:spcPct val="0"/>
      </a:spcBef>
      <a:spcAft>
        <a:spcPct val="0"/>
      </a:spcAft>
      <a:defRPr sz="1500" kern="1200">
        <a:solidFill>
          <a:schemeClr val="tx1"/>
        </a:solidFill>
        <a:latin typeface="+mn-lt"/>
        <a:ea typeface="+mn-ea"/>
        <a:cs typeface="+mn-cs"/>
      </a:defRPr>
    </a:lvl2pPr>
    <a:lvl3pPr marL="1149350" algn="l" defTabSz="1149350" rtl="0" eaLnBrk="0" fontAlgn="base" hangingPunct="0">
      <a:spcBef>
        <a:spcPct val="0"/>
      </a:spcBef>
      <a:spcAft>
        <a:spcPct val="0"/>
      </a:spcAft>
      <a:defRPr sz="1500" kern="1200">
        <a:solidFill>
          <a:schemeClr val="tx1"/>
        </a:solidFill>
        <a:latin typeface="+mn-lt"/>
        <a:ea typeface="+mn-ea"/>
        <a:cs typeface="+mn-cs"/>
      </a:defRPr>
    </a:lvl3pPr>
    <a:lvl4pPr marL="1724025" algn="l" defTabSz="1149350" rtl="0" eaLnBrk="0" fontAlgn="base" hangingPunct="0">
      <a:spcBef>
        <a:spcPct val="0"/>
      </a:spcBef>
      <a:spcAft>
        <a:spcPct val="0"/>
      </a:spcAft>
      <a:defRPr sz="1500" kern="1200">
        <a:solidFill>
          <a:schemeClr val="tx1"/>
        </a:solidFill>
        <a:latin typeface="+mn-lt"/>
        <a:ea typeface="+mn-ea"/>
        <a:cs typeface="+mn-cs"/>
      </a:defRPr>
    </a:lvl4pPr>
    <a:lvl5pPr marL="2298700" algn="l" defTabSz="1149350" rtl="0" eaLnBrk="0" fontAlgn="base" hangingPunct="0">
      <a:spcBef>
        <a:spcPct val="0"/>
      </a:spcBef>
      <a:spcAft>
        <a:spcPct val="0"/>
      </a:spcAft>
      <a:defRPr sz="1500" kern="1200">
        <a:solidFill>
          <a:schemeClr val="tx1"/>
        </a:solidFill>
        <a:latin typeface="+mn-lt"/>
        <a:ea typeface="+mn-ea"/>
        <a:cs typeface="+mn-cs"/>
      </a:defRPr>
    </a:lvl5pPr>
    <a:lvl6pPr marL="2872740" algn="l" defTabSz="1148715" rtl="0" eaLnBrk="1" latinLnBrk="0" hangingPunct="1">
      <a:defRPr sz="1500" kern="1200">
        <a:solidFill>
          <a:schemeClr val="tx1"/>
        </a:solidFill>
        <a:latin typeface="+mn-lt"/>
        <a:ea typeface="+mn-ea"/>
        <a:cs typeface="+mn-cs"/>
      </a:defRPr>
    </a:lvl6pPr>
    <a:lvl7pPr marL="3447415" algn="l" defTabSz="1148715" rtl="0" eaLnBrk="1" latinLnBrk="0" hangingPunct="1">
      <a:defRPr sz="1500" kern="1200">
        <a:solidFill>
          <a:schemeClr val="tx1"/>
        </a:solidFill>
        <a:latin typeface="+mn-lt"/>
        <a:ea typeface="+mn-ea"/>
        <a:cs typeface="+mn-cs"/>
      </a:defRPr>
    </a:lvl7pPr>
    <a:lvl8pPr marL="4022090" algn="l" defTabSz="1148715" rtl="0" eaLnBrk="1" latinLnBrk="0" hangingPunct="1">
      <a:defRPr sz="1500" kern="1200">
        <a:solidFill>
          <a:schemeClr val="tx1"/>
        </a:solidFill>
        <a:latin typeface="+mn-lt"/>
        <a:ea typeface="+mn-ea"/>
        <a:cs typeface="+mn-cs"/>
      </a:defRPr>
    </a:lvl8pPr>
    <a:lvl9pPr marL="4596765" algn="l" defTabSz="1148715"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zh.wikipedia.org/wiki/%E9%BA%BB%E7%9C%81%E7%90%86%E5%B7%A5%E5%AD%A6%E9%99%A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5123"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
        <p:nvSpPr>
          <p:cNvPr id="2" name="灯片编号占位符 3"/>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vl6pPr marL="2754313" indent="-468313"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3211513" indent="-468313"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668713" indent="-468313"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4125913" indent="-468313"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defRPr/>
            </a:pPr>
            <a:fld id="{568E0ED1-B33A-4777-A2EE-2DE8021FE524}" type="slidenum">
              <a:rPr lang="zh-CN" altLang="en-US" dirty="0" smtClean="0">
                <a:ea typeface="宋体" panose="02010600030101010101" pitchFamily="2" charset="-122"/>
              </a:rPr>
              <a:pPr>
                <a:defRPr/>
              </a:pPr>
              <a:t>1</a:t>
            </a:fld>
            <a:endParaRPr lang="zh-CN" altLang="en-US" smtClean="0">
              <a:ea typeface="宋体" panose="02010600030101010101" pitchFamily="2" charset="-122"/>
            </a:endParaRPr>
          </a:p>
        </p:txBody>
      </p:sp>
    </p:spTree>
    <p:extLst>
      <p:ext uri="{BB962C8B-B14F-4D97-AF65-F5344CB8AC3E}">
        <p14:creationId xmlns:p14="http://schemas.microsoft.com/office/powerpoint/2010/main" val="96112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参数谱估计方法，参数的含义，就需要选取</a:t>
            </a:r>
            <a:endParaRPr lang="en-US" altLang="zh-CN" dirty="0" smtClean="0"/>
          </a:p>
          <a:p>
            <a:pPr marL="342900" indent="-342900">
              <a:buAutoNum type="arabicPeriod"/>
            </a:pPr>
            <a:r>
              <a:rPr lang="zh-CN" altLang="en-US" dirty="0" smtClean="0"/>
              <a:t>参数很难选取，阶数高虚假的多，阶数少，有用信息无法表达</a:t>
            </a:r>
            <a:endParaRPr lang="en-US" altLang="zh-CN" dirty="0" smtClean="0"/>
          </a:p>
          <a:p>
            <a:pPr marL="0" indent="0">
              <a:buNone/>
            </a:pPr>
            <a:r>
              <a:rPr lang="en-US" altLang="zh-CN" dirty="0" smtClean="0"/>
              <a:t>2.</a:t>
            </a:r>
            <a:r>
              <a:rPr lang="en-US" altLang="zh-CN" baseline="0" dirty="0" smtClean="0"/>
              <a:t> AR</a:t>
            </a:r>
            <a:r>
              <a:rPr lang="zh-CN" altLang="en-US" baseline="0" dirty="0" smtClean="0"/>
              <a:t>数据外推，所以分辨率高，相当于拿放大镜看某一处的细节，但会忽略其他的，阶数相当于调节放大镜的倍数，调的越大，看到的细节越多，但会忽略其他的细节</a:t>
            </a:r>
            <a:endParaRPr lang="en-US" altLang="zh-CN" baseline="0" dirty="0" smtClean="0"/>
          </a:p>
          <a:p>
            <a:pPr marL="0" indent="0">
              <a:buNone/>
            </a:pPr>
            <a:r>
              <a:rPr lang="en-US" altLang="zh-CN" baseline="0" dirty="0" smtClean="0"/>
              <a:t>3 AR</a:t>
            </a:r>
            <a:r>
              <a:rPr lang="zh-CN" altLang="en-US" baseline="0" dirty="0" smtClean="0"/>
              <a:t>谱估计一般用于检测</a:t>
            </a:r>
            <a:endParaRPr lang="en-US" altLang="zh-CN" baseline="0" dirty="0" smtClean="0"/>
          </a:p>
          <a:p>
            <a:pPr marL="0" indent="0">
              <a:buNone/>
            </a:pPr>
            <a:r>
              <a:rPr lang="en-US" altLang="zh-CN" baseline="0" dirty="0" smtClean="0"/>
              <a:t>4  </a:t>
            </a:r>
            <a:r>
              <a:rPr lang="zh-CN" altLang="en-US" baseline="0" dirty="0" smtClean="0"/>
              <a:t>谱估计方法和后面的波束形成方法非常相似，后面可以进行对比</a:t>
            </a:r>
            <a:endParaRPr lang="en-US" altLang="zh-CN" baseline="0" dirty="0" smtClean="0"/>
          </a:p>
          <a:p>
            <a:pPr marL="0" indent="0">
              <a:buNone/>
            </a:pPr>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10</a:t>
            </a:fld>
            <a:endParaRPr lang="zh-CN" altLang="en-US"/>
          </a:p>
        </p:txBody>
      </p:sp>
    </p:spTree>
    <p:extLst>
      <p:ext uri="{BB962C8B-B14F-4D97-AF65-F5344CB8AC3E}">
        <p14:creationId xmlns:p14="http://schemas.microsoft.com/office/powerpoint/2010/main" val="4189114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学会看语谱图，推荐工具有</a:t>
            </a:r>
            <a:r>
              <a:rPr lang="en-US" altLang="zh-CN" dirty="0" smtClean="0"/>
              <a:t>Adobe audition</a:t>
            </a:r>
          </a:p>
          <a:p>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11</a:t>
            </a:fld>
            <a:endParaRPr lang="zh-CN" altLang="en-US"/>
          </a:p>
        </p:txBody>
      </p:sp>
    </p:spTree>
    <p:extLst>
      <p:ext uri="{BB962C8B-B14F-4D97-AF65-F5344CB8AC3E}">
        <p14:creationId xmlns:p14="http://schemas.microsoft.com/office/powerpoint/2010/main" val="3634008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回声消除需要做什么</a:t>
            </a:r>
            <a:endParaRPr lang="en-US" altLang="zh-CN" dirty="0" smtClean="0"/>
          </a:p>
          <a:p>
            <a:pPr marL="0" marR="0" indent="0" algn="l" defTabSz="1149350" rtl="0" eaLnBrk="0" fontAlgn="base" latinLnBrk="0" hangingPunct="0">
              <a:lnSpc>
                <a:spcPct val="100000"/>
              </a:lnSpc>
              <a:spcBef>
                <a:spcPct val="0"/>
              </a:spcBef>
              <a:spcAft>
                <a:spcPct val="0"/>
              </a:spcAft>
              <a:buClrTx/>
              <a:buSzTx/>
              <a:buFontTx/>
              <a:buNone/>
              <a:tabLst/>
              <a:defRPr/>
            </a:pPr>
            <a:r>
              <a:rPr lang="zh-CN" altLang="en-US" dirty="0" smtClean="0"/>
              <a:t>直接相减不行，</a:t>
            </a:r>
            <a:r>
              <a:rPr lang="zh-CN" altLang="zh-CN" sz="1500" kern="1200" dirty="0" smtClean="0">
                <a:solidFill>
                  <a:schemeClr val="tx1"/>
                </a:solidFill>
                <a:effectLst/>
                <a:latin typeface="+mn-lt"/>
                <a:ea typeface="+mn-ea"/>
                <a:cs typeface="+mn-cs"/>
              </a:rPr>
              <a:t>因为声音在空气中的传播速度相对于无线电波来说是很慢的，所以声学回声在时间上就会很长。房间内墙壁、桌椅等物品的反射，也大大加长了冲击响应的阶数。对于一般办公室来说，声音衰减</a:t>
            </a:r>
            <a:r>
              <a:rPr lang="en-US" altLang="zh-CN" sz="1500" kern="1200" dirty="0" smtClean="0">
                <a:solidFill>
                  <a:schemeClr val="tx1"/>
                </a:solidFill>
                <a:effectLst/>
                <a:latin typeface="+mn-lt"/>
                <a:ea typeface="+mn-ea"/>
                <a:cs typeface="+mn-cs"/>
              </a:rPr>
              <a:t>20dB</a:t>
            </a:r>
            <a:r>
              <a:rPr lang="zh-CN" altLang="zh-CN" sz="1500" kern="1200" dirty="0" smtClean="0">
                <a:solidFill>
                  <a:schemeClr val="tx1"/>
                </a:solidFill>
                <a:effectLst/>
                <a:latin typeface="+mn-lt"/>
                <a:ea typeface="+mn-ea"/>
                <a:cs typeface="+mn-cs"/>
              </a:rPr>
              <a:t>大约需要</a:t>
            </a:r>
            <a:r>
              <a:rPr lang="en-US" altLang="zh-CN" sz="1500" kern="1200" dirty="0" smtClean="0">
                <a:solidFill>
                  <a:schemeClr val="tx1"/>
                </a:solidFill>
                <a:effectLst/>
                <a:latin typeface="+mn-lt"/>
                <a:ea typeface="+mn-ea"/>
                <a:cs typeface="+mn-cs"/>
              </a:rPr>
              <a:t>200</a:t>
            </a:r>
            <a:r>
              <a:rPr lang="zh-CN" altLang="zh-CN" sz="1500" kern="1200" dirty="0" smtClean="0">
                <a:solidFill>
                  <a:schemeClr val="tx1"/>
                </a:solidFill>
                <a:effectLst/>
                <a:latin typeface="+mn-lt"/>
                <a:ea typeface="+mn-ea"/>
                <a:cs typeface="+mn-cs"/>
              </a:rPr>
              <a:t>到</a:t>
            </a:r>
            <a:r>
              <a:rPr lang="en-US" altLang="zh-CN" sz="1500" kern="1200" dirty="0" smtClean="0">
                <a:solidFill>
                  <a:schemeClr val="tx1"/>
                </a:solidFill>
                <a:effectLst/>
                <a:latin typeface="+mn-lt"/>
                <a:ea typeface="+mn-ea"/>
                <a:cs typeface="+mn-cs"/>
              </a:rPr>
              <a:t>300ms</a:t>
            </a:r>
            <a:r>
              <a:rPr lang="zh-CN" altLang="zh-CN" sz="1500" kern="1200" dirty="0" smtClean="0">
                <a:solidFill>
                  <a:schemeClr val="tx1"/>
                </a:solidFill>
                <a:effectLst/>
                <a:latin typeface="+mn-lt"/>
                <a:ea typeface="+mn-ea"/>
                <a:cs typeface="+mn-cs"/>
              </a:rPr>
              <a:t>甚至更长</a:t>
            </a:r>
            <a:endParaRPr lang="en-US" altLang="zh-CN" sz="1500" kern="1200" dirty="0" smtClean="0">
              <a:solidFill>
                <a:schemeClr val="tx1"/>
              </a:solidFill>
              <a:effectLst/>
              <a:latin typeface="+mn-lt"/>
              <a:ea typeface="+mn-ea"/>
              <a:cs typeface="+mn-cs"/>
            </a:endParaRPr>
          </a:p>
          <a:p>
            <a:pPr marL="0" marR="0" indent="0" algn="l" defTabSz="1149350" rtl="0" eaLnBrk="0" fontAlgn="base" latinLnBrk="0" hangingPunct="0">
              <a:lnSpc>
                <a:spcPct val="100000"/>
              </a:lnSpc>
              <a:spcBef>
                <a:spcPct val="0"/>
              </a:spcBef>
              <a:spcAft>
                <a:spcPct val="0"/>
              </a:spcAft>
              <a:buClrTx/>
              <a:buSzTx/>
              <a:buFontTx/>
              <a:buNone/>
              <a:tabLst/>
              <a:defRPr/>
            </a:pPr>
            <a:endParaRPr lang="en-US" altLang="zh-CN" dirty="0" smtClean="0"/>
          </a:p>
          <a:p>
            <a:r>
              <a:rPr lang="en-US" altLang="zh-CN" dirty="0" err="1" smtClean="0"/>
              <a:t>Speex</a:t>
            </a:r>
            <a:r>
              <a:rPr lang="zh-CN" altLang="en-US" dirty="0" smtClean="0"/>
              <a:t>里面和</a:t>
            </a:r>
            <a:r>
              <a:rPr lang="en-US" altLang="zh-CN" dirty="0" err="1" smtClean="0"/>
              <a:t>webrtc</a:t>
            </a:r>
            <a:r>
              <a:rPr lang="zh-CN" altLang="en-US" dirty="0" smtClean="0"/>
              <a:t>里面都有回声消除模块，</a:t>
            </a:r>
            <a:r>
              <a:rPr lang="en-US" altLang="zh-CN" dirty="0" err="1" smtClean="0"/>
              <a:t>webrtc</a:t>
            </a:r>
            <a:r>
              <a:rPr lang="zh-CN" altLang="en-US" dirty="0" smtClean="0"/>
              <a:t>里面的最好，里面还有延时估计，网络</a:t>
            </a:r>
            <a:r>
              <a:rPr lang="en-US" altLang="zh-CN" dirty="0" err="1" smtClean="0"/>
              <a:t>aec</a:t>
            </a:r>
            <a:r>
              <a:rPr lang="zh-CN" altLang="en-US" dirty="0" smtClean="0"/>
              <a:t>的难点，网络电话兴起，直播，</a:t>
            </a:r>
            <a:r>
              <a:rPr lang="en-US" altLang="zh-CN" dirty="0" smtClean="0"/>
              <a:t>Android</a:t>
            </a:r>
            <a:r>
              <a:rPr lang="zh-CN" altLang="en-US" dirty="0" smtClean="0"/>
              <a:t>系统延时</a:t>
            </a:r>
            <a:endParaRPr lang="en-US" altLang="zh-CN" dirty="0" smtClean="0"/>
          </a:p>
        </p:txBody>
      </p:sp>
      <p:sp>
        <p:nvSpPr>
          <p:cNvPr id="4" name="灯片编号占位符 3"/>
          <p:cNvSpPr>
            <a:spLocks noGrp="1"/>
          </p:cNvSpPr>
          <p:nvPr>
            <p:ph type="sldNum" sz="quarter" idx="10"/>
          </p:nvPr>
        </p:nvSpPr>
        <p:spPr/>
        <p:txBody>
          <a:bodyPr/>
          <a:lstStyle/>
          <a:p>
            <a:fld id="{3ABC581A-3CCB-46C8-AD61-3D8BB20447C6}" type="slidenum">
              <a:rPr lang="zh-CN" altLang="en-US" smtClean="0"/>
              <a:t>12</a:t>
            </a:fld>
            <a:endParaRPr lang="zh-CN" altLang="en-US"/>
          </a:p>
        </p:txBody>
      </p:sp>
    </p:spTree>
    <p:extLst>
      <p:ext uri="{BB962C8B-B14F-4D97-AF65-F5344CB8AC3E}">
        <p14:creationId xmlns:p14="http://schemas.microsoft.com/office/powerpoint/2010/main" val="524725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写出表达式</a:t>
            </a:r>
            <a:endParaRPr lang="en-US" altLang="zh-CN" dirty="0" smtClean="0"/>
          </a:p>
          <a:p>
            <a:r>
              <a:rPr lang="zh-CN" altLang="en-US" dirty="0" smtClean="0"/>
              <a:t>评价指标：</a:t>
            </a:r>
            <a:endParaRPr lang="en-US" altLang="zh-CN" dirty="0" smtClean="0"/>
          </a:p>
          <a:p>
            <a:pPr marL="342900" indent="-342900">
              <a:buAutoNum type="arabicPeriod"/>
            </a:pPr>
            <a:r>
              <a:rPr lang="zh-CN" altLang="en-US" baseline="0" dirty="0" smtClean="0"/>
              <a:t>收敛速度</a:t>
            </a:r>
            <a:endParaRPr lang="en-US" altLang="zh-CN" baseline="0" dirty="0" smtClean="0"/>
          </a:p>
          <a:p>
            <a:pPr marL="342900" indent="-342900">
              <a:buAutoNum type="arabicPeriod"/>
            </a:pPr>
            <a:r>
              <a:rPr lang="zh-CN" altLang="en-US" baseline="0" dirty="0" smtClean="0"/>
              <a:t>鲁棒性</a:t>
            </a:r>
            <a:endParaRPr lang="en-US" altLang="zh-CN" baseline="0" dirty="0" smtClean="0"/>
          </a:p>
          <a:p>
            <a:pPr marL="342900" indent="-342900">
              <a:buAutoNum type="arabicPeriod"/>
            </a:pPr>
            <a:r>
              <a:rPr lang="zh-CN" altLang="en-US" baseline="0" dirty="0" smtClean="0"/>
              <a:t>计算复杂度</a:t>
            </a:r>
            <a:endParaRPr lang="en-US" altLang="zh-CN" baseline="0" dirty="0" smtClean="0"/>
          </a:p>
          <a:p>
            <a:pPr marL="342900" indent="-342900">
              <a:buAutoNum type="arabicPeriod"/>
            </a:pPr>
            <a:r>
              <a:rPr lang="zh-CN" altLang="en-US" baseline="0" dirty="0" smtClean="0"/>
              <a:t>声音处理是否有延时</a:t>
            </a:r>
            <a:endParaRPr lang="en-US" altLang="zh-CN" dirty="0" smtClean="0"/>
          </a:p>
        </p:txBody>
      </p:sp>
      <p:sp>
        <p:nvSpPr>
          <p:cNvPr id="4" name="灯片编号占位符 3"/>
          <p:cNvSpPr>
            <a:spLocks noGrp="1"/>
          </p:cNvSpPr>
          <p:nvPr>
            <p:ph type="sldNum" sz="quarter" idx="10"/>
          </p:nvPr>
        </p:nvSpPr>
        <p:spPr/>
        <p:txBody>
          <a:bodyPr/>
          <a:lstStyle/>
          <a:p>
            <a:fld id="{3ABC581A-3CCB-46C8-AD61-3D8BB20447C6}" type="slidenum">
              <a:rPr lang="zh-CN" altLang="en-US" smtClean="0"/>
              <a:t>13</a:t>
            </a:fld>
            <a:endParaRPr lang="zh-CN" altLang="en-US"/>
          </a:p>
        </p:txBody>
      </p:sp>
    </p:spTree>
    <p:extLst>
      <p:ext uri="{BB962C8B-B14F-4D97-AF65-F5344CB8AC3E}">
        <p14:creationId xmlns:p14="http://schemas.microsoft.com/office/powerpoint/2010/main" val="3812966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早在第二次世界大战期间，为解决防空火力控制和雷达噪声滤波问题，</a:t>
            </a:r>
            <a:r>
              <a:rPr lang="en-US" altLang="zh-CN" sz="1200" kern="1200" dirty="0" smtClean="0">
                <a:solidFill>
                  <a:schemeClr val="tx1"/>
                </a:solidFill>
                <a:effectLst/>
                <a:latin typeface="+mn-lt"/>
                <a:ea typeface="+mn-ea"/>
                <a:cs typeface="+mn-cs"/>
              </a:rPr>
              <a:t>1942</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月维纳（</a:t>
            </a:r>
            <a:r>
              <a:rPr lang="en-US" altLang="zh-CN" sz="1200" kern="1200" dirty="0" smtClean="0">
                <a:solidFill>
                  <a:schemeClr val="tx1"/>
                </a:solidFill>
                <a:effectLst/>
                <a:latin typeface="+mn-lt"/>
                <a:ea typeface="+mn-ea"/>
                <a:cs typeface="+mn-cs"/>
              </a:rPr>
              <a:t>Wiener</a:t>
            </a:r>
            <a:r>
              <a:rPr lang="zh-CN" altLang="zh-CN" sz="1200" kern="1200" dirty="0" smtClean="0">
                <a:solidFill>
                  <a:schemeClr val="tx1"/>
                </a:solidFill>
                <a:effectLst/>
                <a:latin typeface="+mn-lt"/>
                <a:ea typeface="+mn-ea"/>
                <a:cs typeface="+mn-cs"/>
              </a:rPr>
              <a:t>）就给出了从时间序列的过去数据推知未来的维纳滤波公式，建立了在最少均方误差准则下将时间序列外推进预测的维纳滤波理论。</a:t>
            </a:r>
            <a:endParaRPr lang="en-US" altLang="zh-CN" sz="1200" kern="1200" dirty="0" smtClean="0">
              <a:solidFill>
                <a:schemeClr val="tx1"/>
              </a:solidFill>
              <a:effectLst/>
              <a:latin typeface="+mn-lt"/>
              <a:ea typeface="+mn-ea"/>
              <a:cs typeface="+mn-cs"/>
            </a:endParaRPr>
          </a:p>
          <a:p>
            <a:r>
              <a:rPr lang="zh-CN" altLang="en-US" sz="1500" b="0" i="0" kern="1200" dirty="0" smtClean="0">
                <a:solidFill>
                  <a:schemeClr val="tx1"/>
                </a:solidFill>
                <a:effectLst/>
                <a:latin typeface="+mn-lt"/>
                <a:ea typeface="+mn-ea"/>
                <a:cs typeface="+mn-cs"/>
              </a:rPr>
              <a:t>       战后他在</a:t>
            </a:r>
            <a:r>
              <a:rPr lang="zh-CN" altLang="en-US" sz="1500" b="0" i="0" u="none" strike="noStrike" kern="1200" dirty="0" smtClean="0">
                <a:solidFill>
                  <a:schemeClr val="tx1"/>
                </a:solidFill>
                <a:effectLst/>
                <a:latin typeface="+mn-lt"/>
                <a:ea typeface="+mn-ea"/>
                <a:cs typeface="+mn-cs"/>
                <a:hlinkClick r:id="rId3" tooltip="麻省理工学院"/>
              </a:rPr>
              <a:t>麻省理工学院</a:t>
            </a:r>
            <a:r>
              <a:rPr lang="zh-CN" altLang="en-US" sz="1500" b="0" i="0" kern="1200" dirty="0" smtClean="0">
                <a:solidFill>
                  <a:schemeClr val="tx1"/>
                </a:solidFill>
                <a:effectLst/>
                <a:latin typeface="+mn-lt"/>
                <a:ea typeface="+mn-ea"/>
                <a:cs typeface="+mn-cs"/>
              </a:rPr>
              <a:t>教授数学。他讲课技巧恶劣，常常闹笑话或心不在焉，越牛的人，讲课越不好，他认为有些东西很简单，大学老师，讲课是一件挺难的事情</a:t>
            </a:r>
            <a:endParaRPr lang="en-US" altLang="zh-CN" sz="1500" b="0" i="0" kern="1200" dirty="0" smtClean="0">
              <a:solidFill>
                <a:schemeClr val="tx1"/>
              </a:solidFill>
              <a:effectLst/>
              <a:latin typeface="+mn-lt"/>
              <a:ea typeface="+mn-ea"/>
              <a:cs typeface="+mn-cs"/>
            </a:endParaRPr>
          </a:p>
          <a:p>
            <a:r>
              <a:rPr lang="en-US" altLang="zh-CN" sz="1500" b="0" i="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有严重的精神分裂症病史，而维纳本身则有重度的近视（在麻省理工任教时，几乎得用手摸著墙壁走路）与严重的躁郁症。躁症发作时，他疯狂似的跑遍校园，向别人宣传他的发现。而躁郁症症状产生时，他则多次向麻省的同事列文森诉说自己的自杀念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提到滤波，我们最容易想到的是频率选择的滤波，比如低通滤波，高通滤波。然后就是</a:t>
            </a:r>
            <a:r>
              <a:rPr lang="en-US" altLang="zh-CN" sz="1200" b="0" i="0" kern="1200" dirty="0" smtClean="0">
                <a:solidFill>
                  <a:schemeClr val="tx1"/>
                </a:solidFill>
                <a:effectLst/>
                <a:latin typeface="+mn-lt"/>
                <a:ea typeface="+mn-ea"/>
                <a:cs typeface="+mn-cs"/>
              </a:rPr>
              <a:t>FIR</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IIR</a:t>
            </a:r>
            <a:r>
              <a:rPr lang="zh-CN" altLang="en-US" sz="1200" b="0" i="0" kern="1200" dirty="0" smtClean="0">
                <a:solidFill>
                  <a:schemeClr val="tx1"/>
                </a:solidFill>
                <a:effectLst/>
                <a:latin typeface="+mn-lt"/>
                <a:ea typeface="+mn-ea"/>
                <a:cs typeface="+mn-cs"/>
              </a:rPr>
              <a:t>滤波器。维纳滤波器则从另外一个角度来深化了滤波的概念</a:t>
            </a:r>
            <a:endParaRPr lang="en-US" altLang="zh-CN" sz="1200" b="0" i="0" kern="1200" dirty="0" smtClean="0">
              <a:solidFill>
                <a:schemeClr val="tx1"/>
              </a:solidFill>
              <a:effectLst/>
              <a:latin typeface="+mn-lt"/>
              <a:ea typeface="+mn-ea"/>
              <a:cs typeface="+mn-cs"/>
            </a:endParaRPr>
          </a:p>
          <a:p>
            <a:r>
              <a:rPr lang="en-US" altLang="zh-CN" dirty="0" smtClean="0"/>
              <a:t>http://www.ithao123.cn/content-8258576.html</a:t>
            </a:r>
          </a:p>
          <a:p>
            <a:r>
              <a:rPr lang="zh-CN" altLang="en-US" dirty="0" smtClean="0"/>
              <a:t>从相关的角度去理解</a:t>
            </a:r>
            <a:endParaRPr lang="en-US" altLang="zh-CN" dirty="0" smtClean="0"/>
          </a:p>
          <a:p>
            <a:r>
              <a:rPr lang="zh-CN" altLang="en-US" sz="1200" b="0" i="0" kern="1200" dirty="0" smtClean="0">
                <a:solidFill>
                  <a:schemeClr val="tx1"/>
                </a:solidFill>
                <a:effectLst/>
                <a:latin typeface="+mn-lt"/>
                <a:ea typeface="+mn-ea"/>
                <a:cs typeface="+mn-cs"/>
              </a:rPr>
              <a:t>      期望信号与具体的应用场合有关。比如在胎儿的心音检测中。输入信号</a:t>
            </a:r>
            <a:r>
              <a:rPr lang="en-US" altLang="zh-CN" sz="1200" b="0" i="0" kern="1200" dirty="0" smtClean="0">
                <a:solidFill>
                  <a:schemeClr val="tx1"/>
                </a:solidFill>
                <a:effectLst/>
                <a:latin typeface="+mn-lt"/>
                <a:ea typeface="+mn-ea"/>
                <a:cs typeface="+mn-cs"/>
              </a:rPr>
              <a:t>x(n)=</a:t>
            </a:r>
            <a:r>
              <a:rPr lang="en-US" altLang="zh-CN" sz="1200" b="0" i="0" kern="1200" dirty="0" err="1" smtClean="0">
                <a:solidFill>
                  <a:schemeClr val="tx1"/>
                </a:solidFill>
                <a:effectLst/>
                <a:latin typeface="+mn-lt"/>
                <a:ea typeface="+mn-ea"/>
                <a:cs typeface="+mn-cs"/>
              </a:rPr>
              <a:t>sm</a:t>
            </a:r>
            <a:r>
              <a:rPr lang="en-US" altLang="zh-CN" sz="1200" b="0" i="0" kern="1200" dirty="0" smtClean="0">
                <a:solidFill>
                  <a:schemeClr val="tx1"/>
                </a:solidFill>
                <a:effectLst/>
                <a:latin typeface="+mn-lt"/>
                <a:ea typeface="+mn-ea"/>
                <a:cs typeface="+mn-cs"/>
              </a:rPr>
              <a:t>(n)+</a:t>
            </a:r>
            <a:r>
              <a:rPr lang="en-US" altLang="zh-CN" sz="1200" b="0" i="0" kern="1200" dirty="0" err="1" smtClean="0">
                <a:solidFill>
                  <a:schemeClr val="tx1"/>
                </a:solidFill>
                <a:effectLst/>
                <a:latin typeface="+mn-lt"/>
                <a:ea typeface="+mn-ea"/>
                <a:cs typeface="+mn-cs"/>
              </a:rPr>
              <a:t>sb</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其中</a:t>
            </a:r>
            <a:r>
              <a:rPr lang="en-US" altLang="zh-CN" sz="1200" b="0" i="0" kern="1200" dirty="0" err="1" smtClean="0">
                <a:solidFill>
                  <a:schemeClr val="tx1"/>
                </a:solidFill>
                <a:effectLst/>
                <a:latin typeface="+mn-lt"/>
                <a:ea typeface="+mn-ea"/>
                <a:cs typeface="+mn-cs"/>
              </a:rPr>
              <a:t>sm</a:t>
            </a:r>
            <a:r>
              <a:rPr lang="zh-CN" altLang="en-US" sz="1200" b="0" i="0" kern="1200" dirty="0" smtClean="0">
                <a:solidFill>
                  <a:schemeClr val="tx1"/>
                </a:solidFill>
                <a:effectLst/>
                <a:latin typeface="+mn-lt"/>
                <a:ea typeface="+mn-ea"/>
                <a:cs typeface="+mn-cs"/>
              </a:rPr>
              <a:t>为孕妇的心音信号，</a:t>
            </a:r>
            <a:r>
              <a:rPr lang="en-US" altLang="zh-CN" sz="1200" b="0" i="0" kern="1200" dirty="0" err="1" smtClean="0">
                <a:solidFill>
                  <a:schemeClr val="tx1"/>
                </a:solidFill>
                <a:effectLst/>
                <a:latin typeface="+mn-lt"/>
                <a:ea typeface="+mn-ea"/>
                <a:cs typeface="+mn-cs"/>
              </a:rPr>
              <a:t>sb</a:t>
            </a:r>
            <a:r>
              <a:rPr lang="zh-CN" altLang="en-US" sz="1200" b="0" i="0" kern="1200" dirty="0" smtClean="0">
                <a:solidFill>
                  <a:schemeClr val="tx1"/>
                </a:solidFill>
                <a:effectLst/>
                <a:latin typeface="+mn-lt"/>
                <a:ea typeface="+mn-ea"/>
                <a:cs typeface="+mn-cs"/>
              </a:rPr>
              <a:t>为胎儿的心音信号。此时自适应滤波器要输出的是胎儿的心音信号</a:t>
            </a:r>
            <a:r>
              <a:rPr lang="en-US" altLang="zh-CN" sz="1200" b="0" i="0" kern="1200" dirty="0" err="1" smtClean="0">
                <a:solidFill>
                  <a:schemeClr val="tx1"/>
                </a:solidFill>
                <a:effectLst/>
                <a:latin typeface="+mn-lt"/>
                <a:ea typeface="+mn-ea"/>
                <a:cs typeface="+mn-cs"/>
              </a:rPr>
              <a:t>sb</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。因此此时可以将</a:t>
            </a:r>
            <a:r>
              <a:rPr lang="en-US" altLang="zh-CN" sz="1200" b="0" i="0" kern="1200" dirty="0" smtClean="0">
                <a:solidFill>
                  <a:schemeClr val="tx1"/>
                </a:solidFill>
                <a:effectLst/>
                <a:latin typeface="+mn-lt"/>
                <a:ea typeface="+mn-ea"/>
                <a:cs typeface="+mn-cs"/>
              </a:rPr>
              <a:t>x(n)</a:t>
            </a:r>
            <a:r>
              <a:rPr lang="zh-CN" altLang="en-US" sz="1200" b="0" i="0" kern="1200" dirty="0" smtClean="0">
                <a:solidFill>
                  <a:schemeClr val="tx1"/>
                </a:solidFill>
                <a:effectLst/>
                <a:latin typeface="+mn-lt"/>
                <a:ea typeface="+mn-ea"/>
                <a:cs typeface="+mn-cs"/>
              </a:rPr>
              <a:t>看做是期望输出信号，</a:t>
            </a:r>
            <a:r>
              <a:rPr lang="en-US" altLang="zh-CN" sz="1200" b="0" i="0" kern="1200" dirty="0" err="1" smtClean="0">
                <a:solidFill>
                  <a:schemeClr val="tx1"/>
                </a:solidFill>
                <a:effectLst/>
                <a:latin typeface="+mn-lt"/>
                <a:ea typeface="+mn-ea"/>
                <a:cs typeface="+mn-cs"/>
              </a:rPr>
              <a:t>sm</a:t>
            </a:r>
            <a:r>
              <a:rPr lang="zh-CN" altLang="en-US" sz="1200" b="0" i="0" kern="1200" dirty="0" smtClean="0">
                <a:solidFill>
                  <a:schemeClr val="tx1"/>
                </a:solidFill>
                <a:effectLst/>
                <a:latin typeface="+mn-lt"/>
                <a:ea typeface="+mn-ea"/>
                <a:cs typeface="+mn-cs"/>
              </a:rPr>
              <a:t>为输入信号，这样，通过自适应滤波器之后就得到实际需要的</a:t>
            </a:r>
            <a:r>
              <a:rPr lang="en-US" altLang="zh-CN" sz="1200" b="0" i="0" kern="1200" dirty="0" err="1" smtClean="0">
                <a:solidFill>
                  <a:schemeClr val="tx1"/>
                </a:solidFill>
                <a:effectLst/>
                <a:latin typeface="+mn-lt"/>
                <a:ea typeface="+mn-ea"/>
                <a:cs typeface="+mn-cs"/>
              </a:rPr>
              <a:t>sb</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了。</a:t>
            </a:r>
            <a:r>
              <a:rPr lang="en-US" altLang="zh-CN" sz="1200" b="0" i="0" kern="1200" dirty="0" smtClean="0">
                <a:solidFill>
                  <a:schemeClr val="tx1"/>
                </a:solidFill>
                <a:effectLst/>
                <a:latin typeface="+mn-lt"/>
                <a:ea typeface="+mn-ea"/>
                <a:cs typeface="+mn-cs"/>
              </a:rPr>
              <a:t>x(n)</a:t>
            </a:r>
            <a:r>
              <a:rPr lang="zh-CN" altLang="en-US" sz="1200" b="0" i="0" kern="1200" dirty="0" smtClean="0">
                <a:solidFill>
                  <a:schemeClr val="tx1"/>
                </a:solidFill>
                <a:effectLst/>
                <a:latin typeface="+mn-lt"/>
                <a:ea typeface="+mn-ea"/>
                <a:cs typeface="+mn-cs"/>
              </a:rPr>
              <a:t>可以通过放置在胎儿位置的传感器得到，</a:t>
            </a:r>
            <a:r>
              <a:rPr lang="en-US" altLang="zh-CN" sz="1200" b="0" i="0" kern="1200" dirty="0" err="1" smtClean="0">
                <a:solidFill>
                  <a:schemeClr val="tx1"/>
                </a:solidFill>
                <a:effectLst/>
                <a:latin typeface="+mn-lt"/>
                <a:ea typeface="+mn-ea"/>
                <a:cs typeface="+mn-cs"/>
              </a:rPr>
              <a:t>sm</a:t>
            </a:r>
            <a:r>
              <a:rPr lang="zh-CN" altLang="en-US" sz="1200" b="0" i="0" kern="1200" dirty="0" smtClean="0">
                <a:solidFill>
                  <a:schemeClr val="tx1"/>
                </a:solidFill>
                <a:effectLst/>
                <a:latin typeface="+mn-lt"/>
                <a:ea typeface="+mn-ea"/>
                <a:cs typeface="+mn-cs"/>
              </a:rPr>
              <a:t>可以通过放置在远离胎儿的位置的传感器得到。</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     实际上，基于维纳滤波的问题都涉及到期望信号的理解。很多人往往会问，要是知道了期望输出信号，还需要滤波做什么呢？实际上不完全是这么回事的。如果从去相关的角度，就非常好理解期望信号的问题了。</a:t>
            </a:r>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14</a:t>
            </a:fld>
            <a:endParaRPr lang="zh-CN" altLang="en-US"/>
          </a:p>
        </p:txBody>
      </p:sp>
    </p:spTree>
    <p:extLst>
      <p:ext uri="{BB962C8B-B14F-4D97-AF65-F5344CB8AC3E}">
        <p14:creationId xmlns:p14="http://schemas.microsoft.com/office/powerpoint/2010/main" val="1568166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RXX</a:t>
            </a:r>
            <a:r>
              <a:rPr lang="zh-CN" altLang="en-US" dirty="0" smtClean="0"/>
              <a:t>具体应该怎么求，</a:t>
            </a:r>
            <a:r>
              <a:rPr lang="en-US" altLang="zh-CN" dirty="0" err="1" smtClean="0"/>
              <a:t>rxd</a:t>
            </a:r>
            <a:r>
              <a:rPr lang="zh-CN" altLang="en-US" dirty="0" smtClean="0"/>
              <a:t>应该怎么求，</a:t>
            </a:r>
            <a:endParaRPr lang="en-US" altLang="zh-CN" dirty="0" smtClean="0"/>
          </a:p>
          <a:p>
            <a:r>
              <a:rPr lang="en-US" altLang="zh-CN" dirty="0" smtClean="0"/>
              <a:t>1.</a:t>
            </a:r>
            <a:r>
              <a:rPr lang="zh-CN" altLang="en-US" dirty="0" smtClean="0"/>
              <a:t>求平均，</a:t>
            </a:r>
            <a:r>
              <a:rPr lang="en-US" altLang="zh-CN" dirty="0" smtClean="0"/>
              <a:t>2.apha</a:t>
            </a:r>
            <a:r>
              <a:rPr lang="zh-CN" altLang="en-US" dirty="0" smtClean="0"/>
              <a:t>平滑</a:t>
            </a:r>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15</a:t>
            </a:fld>
            <a:endParaRPr lang="zh-CN" altLang="en-US"/>
          </a:p>
        </p:txBody>
      </p:sp>
    </p:spTree>
    <p:extLst>
      <p:ext uri="{BB962C8B-B14F-4D97-AF65-F5344CB8AC3E}">
        <p14:creationId xmlns:p14="http://schemas.microsoft.com/office/powerpoint/2010/main" val="1897275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       w</a:t>
            </a:r>
            <a:r>
              <a:rPr lang="en-US" altLang="zh-CN" sz="1200" kern="1200" dirty="0"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是第</a:t>
            </a:r>
            <a:r>
              <a:rPr lang="en-US" altLang="zh-CN" sz="1200" kern="1200" dirty="0"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次特征值分散度的滤波器权矢量，</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代表</a:t>
            </a:r>
            <a:r>
              <a:rPr lang="en-US" altLang="zh-CN" sz="1200" b="1" kern="1200" dirty="0" smtClean="0">
                <a:solidFill>
                  <a:schemeClr val="tx1"/>
                </a:solidFill>
                <a:effectLst/>
                <a:latin typeface="+mn-lt"/>
                <a:ea typeface="+mn-ea"/>
                <a:cs typeface="+mn-cs"/>
              </a:rPr>
              <a:t>w = w</a:t>
            </a:r>
            <a:r>
              <a:rPr lang="en-US" altLang="zh-CN" sz="1200" kern="1200" dirty="0"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时的梯度矢量，</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为正的标量，称为更新步长（</a:t>
            </a:r>
            <a:r>
              <a:rPr lang="en-US" altLang="zh-CN" sz="1200" kern="1200" dirty="0" smtClean="0">
                <a:solidFill>
                  <a:schemeClr val="tx1"/>
                </a:solidFill>
                <a:effectLst/>
                <a:latin typeface="+mn-lt"/>
                <a:ea typeface="+mn-ea"/>
                <a:cs typeface="+mn-cs"/>
              </a:rPr>
              <a:t>step-size</a:t>
            </a:r>
            <a:r>
              <a:rPr lang="zh-CN"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w</a:t>
            </a:r>
            <a:r>
              <a:rPr lang="en-US" altLang="zh-CN" sz="1200" kern="1200" dirty="0" smtClean="0">
                <a:solidFill>
                  <a:schemeClr val="tx1"/>
                </a:solidFill>
                <a:effectLst/>
                <a:latin typeface="+mn-lt"/>
                <a:ea typeface="+mn-ea"/>
                <a:cs typeface="+mn-cs"/>
              </a:rPr>
              <a:t>(k+1)</a:t>
            </a:r>
            <a:r>
              <a:rPr lang="zh-CN" altLang="zh-CN" sz="1200" kern="1200" dirty="0" smtClean="0">
                <a:solidFill>
                  <a:schemeClr val="tx1"/>
                </a:solidFill>
                <a:effectLst/>
                <a:latin typeface="+mn-lt"/>
                <a:ea typeface="+mn-ea"/>
                <a:cs typeface="+mn-cs"/>
              </a:rPr>
              <a:t>为第</a:t>
            </a:r>
            <a:r>
              <a:rPr lang="en-US" altLang="zh-CN" sz="1200" kern="1200" dirty="0" smtClean="0">
                <a:solidFill>
                  <a:schemeClr val="tx1"/>
                </a:solidFill>
                <a:effectLst/>
                <a:latin typeface="+mn-lt"/>
                <a:ea typeface="+mn-ea"/>
                <a:cs typeface="+mn-cs"/>
              </a:rPr>
              <a:t>k+1</a:t>
            </a:r>
            <a:r>
              <a:rPr lang="zh-CN" altLang="zh-CN" sz="1200" kern="1200" dirty="0" smtClean="0">
                <a:solidFill>
                  <a:schemeClr val="tx1"/>
                </a:solidFill>
                <a:effectLst/>
                <a:latin typeface="+mn-lt"/>
                <a:ea typeface="+mn-ea"/>
                <a:cs typeface="+mn-cs"/>
              </a:rPr>
              <a:t>次特征值分散度更新的滤波器权矢量。梯度矢量</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总是指向代价函数</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曲面的最大上升方向，而</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必然反向为最大下降方向。对于给定的初始值</a:t>
            </a:r>
            <a:r>
              <a:rPr lang="en-US" altLang="zh-CN" sz="1200" b="1" kern="1200" dirty="0" smtClean="0">
                <a:solidFill>
                  <a:schemeClr val="tx1"/>
                </a:solidFill>
                <a:effectLst/>
                <a:latin typeface="+mn-lt"/>
                <a:ea typeface="+mn-ea"/>
                <a:cs typeface="+mn-cs"/>
              </a:rPr>
              <a:t>w</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，选择合适的步长，沿最陡下降方向进行搜索，</a:t>
            </a:r>
            <a:r>
              <a:rPr lang="en-US" altLang="zh-CN" sz="1200" b="1" kern="1200" dirty="0" smtClean="0">
                <a:solidFill>
                  <a:schemeClr val="tx1"/>
                </a:solidFill>
                <a:effectLst/>
                <a:latin typeface="+mn-lt"/>
                <a:ea typeface="+mn-ea"/>
                <a:cs typeface="+mn-cs"/>
              </a:rPr>
              <a:t>w</a:t>
            </a:r>
            <a:r>
              <a:rPr lang="en-US" altLang="zh-CN" sz="1200" kern="1200" dirty="0" smtClean="0">
                <a:solidFill>
                  <a:schemeClr val="tx1"/>
                </a:solidFill>
                <a:effectLst/>
                <a:latin typeface="+mn-lt"/>
                <a:ea typeface="+mn-ea"/>
                <a:cs typeface="+mn-cs"/>
              </a:rPr>
              <a:t>(k+1)</a:t>
            </a:r>
            <a:r>
              <a:rPr lang="zh-CN" altLang="zh-CN" sz="1200" kern="1200" dirty="0" smtClean="0">
                <a:solidFill>
                  <a:schemeClr val="tx1"/>
                </a:solidFill>
                <a:effectLst/>
                <a:latin typeface="+mn-lt"/>
                <a:ea typeface="+mn-ea"/>
                <a:cs typeface="+mn-cs"/>
              </a:rPr>
              <a:t>可以无限逼近</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，所以称为最陡下降法。</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为特征值中的最大值。这必然导致其它收敛模式的收敛速度下降，在较小的步长上进行缓慢地收敛。当特征值大小接近时，所有的收敛模式所需的最佳步长基本一致，按照基本一致的最快收敛速度进行收敛；当特征值分散时，只有与最大特征值相应的收敛模式能够达到最快的收敛速度，而对于与最小特征值相应的收敛模式而言，由于步长</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的取值远远小于其最优步长，使得该收敛模式收敛得异常缓慢，导致整体收敛性能下降。</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输入信号自相关矩阵的特征值分散程度大大影响了算法的收敛性能，这就是最陡下降法及其导出的</a:t>
            </a:r>
            <a:r>
              <a:rPr lang="en-US" altLang="zh-CN" sz="1200" kern="1200" dirty="0" smtClean="0">
                <a:solidFill>
                  <a:schemeClr val="tx1"/>
                </a:solidFill>
                <a:effectLst/>
                <a:latin typeface="+mn-lt"/>
                <a:ea typeface="+mn-ea"/>
                <a:cs typeface="+mn-cs"/>
              </a:rPr>
              <a:t>LMS</a:t>
            </a:r>
            <a:r>
              <a:rPr lang="zh-CN" altLang="zh-CN" sz="1200" kern="1200" dirty="0" smtClean="0">
                <a:solidFill>
                  <a:schemeClr val="tx1"/>
                </a:solidFill>
                <a:effectLst/>
                <a:latin typeface="+mn-lt"/>
                <a:ea typeface="+mn-ea"/>
                <a:cs typeface="+mn-cs"/>
              </a:rPr>
              <a:t>算法的缺点所在。</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16</a:t>
            </a:fld>
            <a:endParaRPr lang="zh-CN" altLang="en-US"/>
          </a:p>
        </p:txBody>
      </p:sp>
    </p:spTree>
    <p:extLst>
      <p:ext uri="{BB962C8B-B14F-4D97-AF65-F5344CB8AC3E}">
        <p14:creationId xmlns:p14="http://schemas.microsoft.com/office/powerpoint/2010/main" val="2159490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从</a:t>
            </a:r>
            <a:r>
              <a:rPr lang="en-US" altLang="zh-CN" sz="1200" kern="1200" dirty="0" smtClean="0">
                <a:solidFill>
                  <a:schemeClr val="tx1"/>
                </a:solidFill>
                <a:effectLst/>
                <a:latin typeface="+mn-lt"/>
                <a:ea typeface="+mn-ea"/>
                <a:cs typeface="+mn-cs"/>
              </a:rPr>
              <a:t>LMS</a:t>
            </a:r>
            <a:r>
              <a:rPr lang="zh-CN" altLang="zh-CN" sz="1200" kern="1200" dirty="0" smtClean="0">
                <a:solidFill>
                  <a:schemeClr val="tx1"/>
                </a:solidFill>
                <a:effectLst/>
                <a:latin typeface="+mn-lt"/>
                <a:ea typeface="+mn-ea"/>
                <a:cs typeface="+mn-cs"/>
              </a:rPr>
              <a:t>算法的标准形式。可明显看出</a:t>
            </a:r>
            <a:r>
              <a:rPr lang="en-US" altLang="zh-CN" sz="1200" kern="1200" dirty="0" smtClean="0">
                <a:solidFill>
                  <a:schemeClr val="tx1"/>
                </a:solidFill>
                <a:effectLst/>
                <a:latin typeface="+mn-lt"/>
                <a:ea typeface="+mn-ea"/>
                <a:cs typeface="+mn-cs"/>
              </a:rPr>
              <a:t>LMS</a:t>
            </a:r>
            <a:r>
              <a:rPr lang="zh-CN" altLang="zh-CN" sz="1200" kern="1200" dirty="0" smtClean="0">
                <a:solidFill>
                  <a:schemeClr val="tx1"/>
                </a:solidFill>
                <a:effectLst/>
                <a:latin typeface="+mn-lt"/>
                <a:ea typeface="+mn-ea"/>
                <a:cs typeface="+mn-cs"/>
              </a:rPr>
              <a:t>算法较为简便，因此它在线性自适应系统设计中获得了广泛应用。</a:t>
            </a:r>
            <a:r>
              <a:rPr lang="en-US" altLang="zh-CN"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更进一步的是，</a:t>
            </a:r>
            <a:r>
              <a:rPr lang="en-US" altLang="zh-CN" sz="1200" kern="1200" dirty="0" smtClean="0">
                <a:solidFill>
                  <a:schemeClr val="tx1"/>
                </a:solidFill>
                <a:effectLst/>
                <a:latin typeface="+mn-lt"/>
                <a:ea typeface="+mn-ea"/>
                <a:cs typeface="+mn-cs"/>
              </a:rPr>
              <a:t>LMS</a:t>
            </a:r>
            <a:r>
              <a:rPr lang="zh-CN" altLang="zh-CN" sz="1200" kern="1200" dirty="0" smtClean="0">
                <a:solidFill>
                  <a:schemeClr val="tx1"/>
                </a:solidFill>
                <a:effectLst/>
                <a:latin typeface="+mn-lt"/>
                <a:ea typeface="+mn-ea"/>
                <a:cs typeface="+mn-cs"/>
              </a:rPr>
              <a:t>算法鲁棒性强，这意味着小的不确定或扰动（例如小能量的干扰）只会导致小的估计误差。</a:t>
            </a:r>
            <a:r>
              <a:rPr lang="en-US" altLang="zh-CN" sz="1200" kern="1200" dirty="0" smtClean="0">
                <a:solidFill>
                  <a:schemeClr val="tx1"/>
                </a:solidFill>
                <a:effectLst/>
                <a:latin typeface="+mn-lt"/>
                <a:ea typeface="+mn-ea"/>
                <a:cs typeface="+mn-cs"/>
              </a:rPr>
              <a:t>LMS</a:t>
            </a:r>
            <a:r>
              <a:rPr lang="zh-CN" altLang="zh-CN" sz="1200" kern="1200" dirty="0" smtClean="0">
                <a:solidFill>
                  <a:schemeClr val="tx1"/>
                </a:solidFill>
                <a:effectLst/>
                <a:latin typeface="+mn-lt"/>
                <a:ea typeface="+mn-ea"/>
                <a:cs typeface="+mn-cs"/>
              </a:rPr>
              <a:t>算法是由最陡下降法直接导出的，它与最陡下降法的性质直接相关，可以说</a:t>
            </a:r>
            <a:r>
              <a:rPr lang="en-US" altLang="zh-CN" sz="1200" kern="1200" dirty="0" smtClean="0">
                <a:solidFill>
                  <a:schemeClr val="tx1"/>
                </a:solidFill>
                <a:effectLst/>
                <a:latin typeface="+mn-lt"/>
                <a:ea typeface="+mn-ea"/>
                <a:cs typeface="+mn-cs"/>
              </a:rPr>
              <a:t>LMS</a:t>
            </a:r>
            <a:r>
              <a:rPr lang="zh-CN" altLang="zh-CN" sz="1200" kern="1200" dirty="0" smtClean="0">
                <a:solidFill>
                  <a:schemeClr val="tx1"/>
                </a:solidFill>
                <a:effectLst/>
                <a:latin typeface="+mn-lt"/>
                <a:ea typeface="+mn-ea"/>
                <a:cs typeface="+mn-cs"/>
              </a:rPr>
              <a:t>算法的统计期望就是最陡下降法。</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正是因为这样，</a:t>
            </a:r>
            <a:r>
              <a:rPr lang="en-US" altLang="zh-CN" sz="1200" kern="1200" dirty="0" smtClean="0">
                <a:solidFill>
                  <a:schemeClr val="tx1"/>
                </a:solidFill>
                <a:effectLst/>
                <a:latin typeface="+mn-lt"/>
                <a:ea typeface="+mn-ea"/>
                <a:cs typeface="+mn-cs"/>
              </a:rPr>
              <a:t>LMS</a:t>
            </a:r>
            <a:r>
              <a:rPr lang="zh-CN" altLang="zh-CN" sz="1200" kern="1200" dirty="0" smtClean="0">
                <a:solidFill>
                  <a:schemeClr val="tx1"/>
                </a:solidFill>
                <a:effectLst/>
                <a:latin typeface="+mn-lt"/>
                <a:ea typeface="+mn-ea"/>
                <a:cs typeface="+mn-cs"/>
              </a:rPr>
              <a:t>算法也直接继承了最陡下降法的缺点——收敛性能依赖于输入信号的特征值分散程度。当输入信号自相关矩阵的特征值分散时，</a:t>
            </a:r>
            <a:r>
              <a:rPr lang="en-US" altLang="zh-CN" sz="1200" kern="1200" dirty="0" smtClean="0">
                <a:solidFill>
                  <a:schemeClr val="tx1"/>
                </a:solidFill>
                <a:effectLst/>
                <a:latin typeface="+mn-lt"/>
                <a:ea typeface="+mn-ea"/>
                <a:cs typeface="+mn-cs"/>
              </a:rPr>
              <a:t>LMS</a:t>
            </a:r>
            <a:r>
              <a:rPr lang="zh-CN" altLang="zh-CN" sz="1200" kern="1200" dirty="0" smtClean="0">
                <a:solidFill>
                  <a:schemeClr val="tx1"/>
                </a:solidFill>
                <a:effectLst/>
                <a:latin typeface="+mn-lt"/>
                <a:ea typeface="+mn-ea"/>
                <a:cs typeface="+mn-cs"/>
              </a:rPr>
              <a:t>算法不可避免的收敛缓慢。</a:t>
            </a:r>
          </a:p>
          <a:p>
            <a:r>
              <a:rPr lang="zh-CN" altLang="en-US" dirty="0" smtClean="0"/>
              <a:t>      接下来举一个</a:t>
            </a:r>
            <a:r>
              <a:rPr lang="en-US" altLang="zh-CN" dirty="0" err="1" smtClean="0"/>
              <a:t>matlab</a:t>
            </a:r>
            <a:r>
              <a:rPr lang="en-US" altLang="zh-CN" dirty="0" smtClean="0"/>
              <a:t> </a:t>
            </a:r>
            <a:r>
              <a:rPr lang="zh-CN" altLang="en-US" dirty="0" smtClean="0"/>
              <a:t>例子，</a:t>
            </a:r>
            <a:r>
              <a:rPr lang="en-US" altLang="zh-CN" dirty="0" err="1" smtClean="0"/>
              <a:t>LMS.m</a:t>
            </a:r>
            <a:endParaRPr lang="en-US" altLang="zh-CN" dirty="0" smtClean="0"/>
          </a:p>
        </p:txBody>
      </p:sp>
      <p:sp>
        <p:nvSpPr>
          <p:cNvPr id="4" name="灯片编号占位符 3"/>
          <p:cNvSpPr>
            <a:spLocks noGrp="1"/>
          </p:cNvSpPr>
          <p:nvPr>
            <p:ph type="sldNum" sz="quarter" idx="10"/>
          </p:nvPr>
        </p:nvSpPr>
        <p:spPr/>
        <p:txBody>
          <a:bodyPr/>
          <a:lstStyle/>
          <a:p>
            <a:fld id="{3ABC581A-3CCB-46C8-AD61-3D8BB20447C6}" type="slidenum">
              <a:rPr lang="zh-CN" altLang="en-US" smtClean="0"/>
              <a:t>17</a:t>
            </a:fld>
            <a:endParaRPr lang="zh-CN" altLang="en-US"/>
          </a:p>
        </p:txBody>
      </p:sp>
    </p:spTree>
    <p:extLst>
      <p:ext uri="{BB962C8B-B14F-4D97-AF65-F5344CB8AC3E}">
        <p14:creationId xmlns:p14="http://schemas.microsoft.com/office/powerpoint/2010/main" val="2850793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将</a:t>
            </a:r>
            <a:r>
              <a:rPr lang="en-US" altLang="zh-CN" sz="1200" kern="1200" dirty="0" smtClean="0">
                <a:solidFill>
                  <a:schemeClr val="tx1"/>
                </a:solidFill>
                <a:effectLst/>
                <a:latin typeface="+mn-lt"/>
                <a:ea typeface="+mn-ea"/>
                <a:cs typeface="+mn-cs"/>
              </a:rPr>
              <a:t>LMS</a:t>
            </a:r>
            <a:r>
              <a:rPr lang="zh-CN" altLang="zh-CN" sz="1200" kern="1200" dirty="0" smtClean="0">
                <a:solidFill>
                  <a:schemeClr val="tx1"/>
                </a:solidFill>
                <a:effectLst/>
                <a:latin typeface="+mn-lt"/>
                <a:ea typeface="+mn-ea"/>
                <a:cs typeface="+mn-cs"/>
              </a:rPr>
              <a:t>算法的权值更新方程中</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项对输入信号功率</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进行归一，就得到了另一常用的</a:t>
            </a:r>
            <a:r>
              <a:rPr lang="en-US" altLang="zh-CN" sz="1200" kern="1200" dirty="0" smtClean="0">
                <a:solidFill>
                  <a:schemeClr val="tx1"/>
                </a:solidFill>
                <a:effectLst/>
                <a:latin typeface="+mn-lt"/>
                <a:ea typeface="+mn-ea"/>
                <a:cs typeface="+mn-cs"/>
              </a:rPr>
              <a:t>NLMS</a:t>
            </a:r>
            <a:r>
              <a:rPr lang="zh-CN" altLang="zh-CN" sz="1200" kern="1200" dirty="0" smtClean="0">
                <a:solidFill>
                  <a:schemeClr val="tx1"/>
                </a:solidFill>
                <a:effectLst/>
                <a:latin typeface="+mn-lt"/>
                <a:ea typeface="+mn-ea"/>
                <a:cs typeface="+mn-cs"/>
              </a:rPr>
              <a:t>算法，</a:t>
            </a:r>
            <a:r>
              <a:rPr lang="en-US" altLang="zh-CN" sz="1200" kern="1200" dirty="0" smtClean="0">
                <a:solidFill>
                  <a:schemeClr val="tx1"/>
                </a:solidFill>
                <a:effectLst/>
                <a:latin typeface="+mn-lt"/>
                <a:ea typeface="+mn-ea"/>
                <a:cs typeface="+mn-cs"/>
              </a:rPr>
              <a:t>NLMS</a:t>
            </a:r>
            <a:r>
              <a:rPr lang="zh-CN" altLang="zh-CN" sz="1200" kern="1200" dirty="0" smtClean="0">
                <a:solidFill>
                  <a:schemeClr val="tx1"/>
                </a:solidFill>
                <a:effectLst/>
                <a:latin typeface="+mn-lt"/>
                <a:ea typeface="+mn-ea"/>
                <a:cs typeface="+mn-cs"/>
              </a:rPr>
              <a:t>算法具有比</a:t>
            </a:r>
            <a:r>
              <a:rPr lang="en-US" altLang="zh-CN" sz="1200" kern="1200" dirty="0" smtClean="0">
                <a:solidFill>
                  <a:schemeClr val="tx1"/>
                </a:solidFill>
                <a:effectLst/>
                <a:latin typeface="+mn-lt"/>
                <a:ea typeface="+mn-ea"/>
                <a:cs typeface="+mn-cs"/>
              </a:rPr>
              <a:t>LMS</a:t>
            </a:r>
            <a:r>
              <a:rPr lang="zh-CN" altLang="zh-CN" sz="1200" kern="1200" dirty="0" smtClean="0">
                <a:solidFill>
                  <a:schemeClr val="tx1"/>
                </a:solidFill>
                <a:effectLst/>
                <a:latin typeface="+mn-lt"/>
                <a:ea typeface="+mn-ea"/>
                <a:cs typeface="+mn-cs"/>
              </a:rPr>
              <a:t>算法更好的稳定性和更快的收敛速度。表</a:t>
            </a:r>
            <a:r>
              <a:rPr lang="en-US" altLang="zh-CN" sz="1200" kern="1200" dirty="0" smtClean="0">
                <a:solidFill>
                  <a:schemeClr val="tx1"/>
                </a:solidFill>
                <a:effectLst/>
                <a:latin typeface="+mn-lt"/>
                <a:ea typeface="+mn-ea"/>
                <a:cs typeface="+mn-cs"/>
              </a:rPr>
              <a:t>2.3</a:t>
            </a:r>
            <a:r>
              <a:rPr lang="zh-CN" altLang="zh-CN" sz="1200" kern="1200" dirty="0" smtClean="0">
                <a:solidFill>
                  <a:schemeClr val="tx1"/>
                </a:solidFill>
                <a:effectLst/>
                <a:latin typeface="+mn-lt"/>
                <a:ea typeface="+mn-ea"/>
                <a:cs typeface="+mn-cs"/>
              </a:rPr>
              <a:t>中详细地给出</a:t>
            </a:r>
            <a:r>
              <a:rPr lang="en-US" altLang="zh-CN" sz="1200" kern="1200" dirty="0" smtClean="0">
                <a:solidFill>
                  <a:schemeClr val="tx1"/>
                </a:solidFill>
                <a:effectLst/>
                <a:latin typeface="+mn-lt"/>
                <a:ea typeface="+mn-ea"/>
                <a:cs typeface="+mn-cs"/>
              </a:rPr>
              <a:t>NLMS</a:t>
            </a:r>
            <a:r>
              <a:rPr lang="zh-CN" altLang="zh-CN" sz="1200" kern="1200" dirty="0" smtClean="0">
                <a:solidFill>
                  <a:schemeClr val="tx1"/>
                </a:solidFill>
                <a:effectLst/>
                <a:latin typeface="+mn-lt"/>
                <a:ea typeface="+mn-ea"/>
                <a:cs typeface="+mn-cs"/>
              </a:rPr>
              <a:t>算法，表中</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为一个适当的小量，当信号功率</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过小，它对算法的稳定起到保护作用。</a:t>
            </a:r>
            <a:r>
              <a:rPr lang="en-US" altLang="zh-CN" sz="1200" kern="1200" dirty="0" smtClean="0">
                <a:solidFill>
                  <a:schemeClr val="tx1"/>
                </a:solidFill>
                <a:effectLst/>
                <a:latin typeface="+mn-lt"/>
                <a:ea typeface="+mn-ea"/>
                <a:cs typeface="+mn-cs"/>
              </a:rPr>
              <a:t>NLMS</a:t>
            </a:r>
            <a:r>
              <a:rPr lang="zh-CN" altLang="zh-CN" sz="1200" kern="1200" dirty="0" smtClean="0">
                <a:solidFill>
                  <a:schemeClr val="tx1"/>
                </a:solidFill>
                <a:effectLst/>
                <a:latin typeface="+mn-lt"/>
                <a:ea typeface="+mn-ea"/>
                <a:cs typeface="+mn-cs"/>
              </a:rPr>
              <a:t>通常比</a:t>
            </a:r>
            <a:r>
              <a:rPr lang="en-US" altLang="zh-CN" sz="1200" kern="1200" dirty="0" smtClean="0">
                <a:solidFill>
                  <a:schemeClr val="tx1"/>
                </a:solidFill>
                <a:effectLst/>
                <a:latin typeface="+mn-lt"/>
                <a:ea typeface="+mn-ea"/>
                <a:cs typeface="+mn-cs"/>
              </a:rPr>
              <a:t>LMS</a:t>
            </a:r>
            <a:r>
              <a:rPr lang="zh-CN" altLang="zh-CN" sz="1200" kern="1200" dirty="0" smtClean="0">
                <a:solidFill>
                  <a:schemeClr val="tx1"/>
                </a:solidFill>
                <a:effectLst/>
                <a:latin typeface="+mn-lt"/>
                <a:ea typeface="+mn-ea"/>
                <a:cs typeface="+mn-cs"/>
              </a:rPr>
              <a:t>更加鲁棒，并且因为限制了每次更新的步长，在收敛和发散过程中，都能较好的控制滤波器的变化，使其能够较好的工作。</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使用遗忘的方法可以通过调整遗忘因子</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来实现调节历史值与当前值在参考信号功率估计中的不同贡献。当遗忘因子较大时，对当前值比较敏感，反之则对当前值不太敏感。</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18</a:t>
            </a:fld>
            <a:endParaRPr lang="zh-CN" altLang="en-US"/>
          </a:p>
        </p:txBody>
      </p:sp>
    </p:spTree>
    <p:extLst>
      <p:ext uri="{BB962C8B-B14F-4D97-AF65-F5344CB8AC3E}">
        <p14:creationId xmlns:p14="http://schemas.microsoft.com/office/powerpoint/2010/main" val="3546133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19</a:t>
            </a:fld>
            <a:endParaRPr lang="zh-CN" altLang="en-US"/>
          </a:p>
        </p:txBody>
      </p:sp>
    </p:spTree>
    <p:extLst>
      <p:ext uri="{BB962C8B-B14F-4D97-AF65-F5344CB8AC3E}">
        <p14:creationId xmlns:p14="http://schemas.microsoft.com/office/powerpoint/2010/main" val="3548825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语音信号是短时平稳的，需要进行分帧</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2</a:t>
            </a:fld>
            <a:endParaRPr lang="zh-CN" altLang="en-US"/>
          </a:p>
        </p:txBody>
      </p:sp>
    </p:spTree>
    <p:extLst>
      <p:ext uri="{BB962C8B-B14F-4D97-AF65-F5344CB8AC3E}">
        <p14:creationId xmlns:p14="http://schemas.microsoft.com/office/powerpoint/2010/main" val="3163188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失调系数，反映抖动的情况</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步长越大，抖动越大</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20</a:t>
            </a:fld>
            <a:endParaRPr lang="zh-CN" altLang="en-US"/>
          </a:p>
        </p:txBody>
      </p:sp>
    </p:spTree>
    <p:extLst>
      <p:ext uri="{BB962C8B-B14F-4D97-AF65-F5344CB8AC3E}">
        <p14:creationId xmlns:p14="http://schemas.microsoft.com/office/powerpoint/2010/main" val="12646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Mu</a:t>
            </a:r>
            <a:r>
              <a:rPr lang="zh-CN" altLang="en-US" sz="1200" kern="1200" dirty="0" smtClean="0">
                <a:solidFill>
                  <a:schemeClr val="tx1"/>
                </a:solidFill>
                <a:effectLst/>
                <a:latin typeface="+mn-lt"/>
                <a:ea typeface="+mn-ea"/>
                <a:cs typeface="+mn-cs"/>
              </a:rPr>
              <a:t>越大收敛越快，但是后面误差变大。</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21</a:t>
            </a:fld>
            <a:endParaRPr lang="zh-CN" altLang="en-US"/>
          </a:p>
        </p:txBody>
      </p:sp>
    </p:spTree>
    <p:extLst>
      <p:ext uri="{BB962C8B-B14F-4D97-AF65-F5344CB8AC3E}">
        <p14:creationId xmlns:p14="http://schemas.microsoft.com/office/powerpoint/2010/main" val="288000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22</a:t>
            </a:fld>
            <a:endParaRPr lang="zh-CN" altLang="en-US"/>
          </a:p>
        </p:txBody>
      </p:sp>
    </p:spTree>
    <p:extLst>
      <p:ext uri="{BB962C8B-B14F-4D97-AF65-F5344CB8AC3E}">
        <p14:creationId xmlns:p14="http://schemas.microsoft.com/office/powerpoint/2010/main" val="853415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这里做一个总结，</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维纳滤波器</a:t>
            </a:r>
            <a:r>
              <a:rPr lang="en-US" altLang="zh-CN" sz="1200" kern="1200" baseline="0" dirty="0" smtClean="0">
                <a:solidFill>
                  <a:schemeClr val="tx1"/>
                </a:solidFill>
                <a:effectLst/>
                <a:latin typeface="+mn-lt"/>
                <a:ea typeface="+mn-ea"/>
                <a:cs typeface="+mn-cs"/>
              </a:rPr>
              <a:t>  》》 RLS 》》 NLMS 》》</a:t>
            </a:r>
            <a:r>
              <a:rPr lang="zh-CN" altLang="en-US" sz="1200" kern="1200" baseline="0" dirty="0" smtClean="0">
                <a:solidFill>
                  <a:schemeClr val="tx1"/>
                </a:solidFill>
                <a:effectLst/>
                <a:latin typeface="+mn-lt"/>
                <a:ea typeface="+mn-ea"/>
                <a:cs typeface="+mn-cs"/>
              </a:rPr>
              <a:t>ＬＭＳ</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23</a:t>
            </a:fld>
            <a:endParaRPr lang="zh-CN" altLang="en-US"/>
          </a:p>
        </p:txBody>
      </p:sp>
    </p:spTree>
    <p:extLst>
      <p:ext uri="{BB962C8B-B14F-4D97-AF65-F5344CB8AC3E}">
        <p14:creationId xmlns:p14="http://schemas.microsoft.com/office/powerpoint/2010/main" val="727265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当所需要的滤波器长度</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很长，而每次处理的帧长度</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很短的时候，可以把上述长阶的</a:t>
            </a:r>
            <a:r>
              <a:rPr lang="en-US" altLang="zh-CN" sz="1200" kern="1200" dirty="0" smtClean="0">
                <a:solidFill>
                  <a:schemeClr val="tx1"/>
                </a:solidFill>
                <a:effectLst/>
                <a:latin typeface="+mn-lt"/>
                <a:ea typeface="+mn-ea"/>
                <a:cs typeface="+mn-cs"/>
              </a:rPr>
              <a:t>FBLMS</a:t>
            </a:r>
            <a:r>
              <a:rPr lang="zh-CN" altLang="zh-CN" sz="1200" kern="1200" dirty="0" smtClean="0">
                <a:solidFill>
                  <a:schemeClr val="tx1"/>
                </a:solidFill>
                <a:effectLst/>
                <a:latin typeface="+mn-lt"/>
                <a:ea typeface="+mn-ea"/>
                <a:cs typeface="+mn-cs"/>
              </a:rPr>
              <a:t>算法拆分成几段短阶的</a:t>
            </a:r>
            <a:r>
              <a:rPr lang="en-US" altLang="zh-CN" sz="1200" kern="1200" dirty="0" smtClean="0">
                <a:solidFill>
                  <a:schemeClr val="tx1"/>
                </a:solidFill>
                <a:effectLst/>
                <a:latin typeface="+mn-lt"/>
                <a:ea typeface="+mn-ea"/>
                <a:cs typeface="+mn-cs"/>
              </a:rPr>
              <a:t>FBLMS</a:t>
            </a:r>
            <a:r>
              <a:rPr lang="zh-CN" altLang="zh-CN" sz="1200" kern="1200" dirty="0" smtClean="0">
                <a:solidFill>
                  <a:schemeClr val="tx1"/>
                </a:solidFill>
                <a:effectLst/>
                <a:latin typeface="+mn-lt"/>
                <a:ea typeface="+mn-ea"/>
                <a:cs typeface="+mn-cs"/>
              </a:rPr>
              <a:t>来处理，这就是</a:t>
            </a:r>
            <a:r>
              <a:rPr lang="en-US" altLang="zh-CN" sz="1200" kern="1200" dirty="0" smtClean="0">
                <a:solidFill>
                  <a:schemeClr val="tx1"/>
                </a:solidFill>
                <a:effectLst/>
                <a:latin typeface="+mn-lt"/>
                <a:ea typeface="+mn-ea"/>
                <a:cs typeface="+mn-cs"/>
              </a:rPr>
              <a:t>PFBLMS</a:t>
            </a:r>
            <a:r>
              <a:rPr lang="zh-CN" altLang="zh-CN" sz="1200" kern="1200" dirty="0" smtClean="0">
                <a:solidFill>
                  <a:schemeClr val="tx1"/>
                </a:solidFill>
                <a:effectLst/>
                <a:latin typeface="+mn-lt"/>
                <a:ea typeface="+mn-ea"/>
                <a:cs typeface="+mn-cs"/>
              </a:rPr>
              <a:t>算法。从本质上说，就是用若干短阶的</a:t>
            </a:r>
            <a:r>
              <a:rPr lang="en-US" altLang="zh-CN" sz="1200" kern="1200" dirty="0" smtClean="0">
                <a:solidFill>
                  <a:schemeClr val="tx1"/>
                </a:solidFill>
                <a:effectLst/>
                <a:latin typeface="+mn-lt"/>
                <a:ea typeface="+mn-ea"/>
                <a:cs typeface="+mn-cs"/>
              </a:rPr>
              <a:t>FFT</a:t>
            </a:r>
            <a:r>
              <a:rPr lang="zh-CN" altLang="zh-CN" sz="1200" kern="1200" dirty="0" smtClean="0">
                <a:solidFill>
                  <a:schemeClr val="tx1"/>
                </a:solidFill>
                <a:effectLst/>
                <a:latin typeface="+mn-lt"/>
                <a:ea typeface="+mn-ea"/>
                <a:cs typeface="+mn-cs"/>
              </a:rPr>
              <a:t>来取代长阶</a:t>
            </a:r>
            <a:r>
              <a:rPr lang="en-US" altLang="zh-CN" sz="1200" kern="1200" dirty="0" smtClean="0">
                <a:solidFill>
                  <a:schemeClr val="tx1"/>
                </a:solidFill>
                <a:effectLst/>
                <a:latin typeface="+mn-lt"/>
                <a:ea typeface="+mn-ea"/>
                <a:cs typeface="+mn-cs"/>
              </a:rPr>
              <a:t>FFT</a:t>
            </a:r>
            <a:r>
              <a:rPr lang="zh-CN" altLang="zh-CN" sz="1200" kern="1200" dirty="0" smtClean="0">
                <a:solidFill>
                  <a:schemeClr val="tx1"/>
                </a:solidFill>
                <a:effectLst/>
                <a:latin typeface="+mn-lt"/>
                <a:ea typeface="+mn-ea"/>
                <a:cs typeface="+mn-cs"/>
              </a:rPr>
              <a:t>变换。本文的核心算法就是从</a:t>
            </a:r>
            <a:r>
              <a:rPr lang="en-US" altLang="zh-CN" sz="1200" kern="1200" dirty="0" smtClean="0">
                <a:solidFill>
                  <a:schemeClr val="tx1"/>
                </a:solidFill>
                <a:effectLst/>
                <a:latin typeface="+mn-lt"/>
                <a:ea typeface="+mn-ea"/>
                <a:cs typeface="+mn-cs"/>
              </a:rPr>
              <a:t>PFBLMS</a:t>
            </a:r>
            <a:r>
              <a:rPr lang="zh-CN" altLang="zh-CN" sz="1200" kern="1200" dirty="0" smtClean="0">
                <a:solidFill>
                  <a:schemeClr val="tx1"/>
                </a:solidFill>
                <a:effectLst/>
                <a:latin typeface="+mn-lt"/>
                <a:ea typeface="+mn-ea"/>
                <a:cs typeface="+mn-cs"/>
              </a:rPr>
              <a:t>算法发展而来的</a:t>
            </a:r>
            <a:r>
              <a:rPr lang="en-US" altLang="zh-CN" sz="1200" kern="1200" dirty="0" smtClean="0">
                <a:solidFill>
                  <a:schemeClr val="tx1"/>
                </a:solidFill>
                <a:effectLst/>
                <a:latin typeface="+mn-lt"/>
                <a:ea typeface="+mn-ea"/>
                <a:cs typeface="+mn-cs"/>
              </a:rPr>
              <a:t>DLFD</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Delayless</a:t>
            </a:r>
            <a:r>
              <a:rPr lang="en-US" altLang="zh-CN" sz="1200" kern="1200" dirty="0" smtClean="0">
                <a:solidFill>
                  <a:schemeClr val="tx1"/>
                </a:solidFill>
                <a:effectLst/>
                <a:latin typeface="+mn-lt"/>
                <a:ea typeface="+mn-ea"/>
                <a:cs typeface="+mn-cs"/>
              </a:rPr>
              <a:t> Frequency Domain</a:t>
            </a:r>
            <a:r>
              <a:rPr lang="zh-CN" altLang="zh-CN" sz="1200" kern="1200" dirty="0" smtClean="0">
                <a:solidFill>
                  <a:schemeClr val="tx1"/>
                </a:solidFill>
                <a:effectLst/>
                <a:latin typeface="+mn-lt"/>
                <a:ea typeface="+mn-ea"/>
                <a:cs typeface="+mn-cs"/>
              </a:rPr>
              <a:t>）算法，在下面的章节将做详细的分析和推导，这里只简单的给出</a:t>
            </a:r>
            <a:r>
              <a:rPr lang="en-US" altLang="zh-CN" sz="1200" kern="1200" dirty="0" smtClean="0">
                <a:solidFill>
                  <a:schemeClr val="tx1"/>
                </a:solidFill>
                <a:effectLst/>
                <a:latin typeface="+mn-lt"/>
                <a:ea typeface="+mn-ea"/>
                <a:cs typeface="+mn-cs"/>
              </a:rPr>
              <a:t>PFBLMS</a:t>
            </a:r>
            <a:r>
              <a:rPr lang="en-US" altLang="zh-CN" sz="1200" b="1" kern="1200" baseline="300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算法的框图和算法实现表，不做展开讨论。</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　　　本质就是频域的快速卷积运算</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　　　举例子，</a:t>
            </a:r>
            <a:r>
              <a:rPr lang="en-US" altLang="zh-CN" sz="1200" kern="1200" dirty="0" err="1" smtClean="0">
                <a:solidFill>
                  <a:schemeClr val="tx1"/>
                </a:solidFill>
                <a:effectLst/>
                <a:latin typeface="+mn-lt"/>
                <a:ea typeface="+mn-ea"/>
                <a:cs typeface="+mn-cs"/>
              </a:rPr>
              <a:t>fast_conv.m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24</a:t>
            </a:fld>
            <a:endParaRPr lang="zh-CN" altLang="en-US"/>
          </a:p>
        </p:txBody>
      </p:sp>
    </p:spTree>
    <p:extLst>
      <p:ext uri="{BB962C8B-B14F-4D97-AF65-F5344CB8AC3E}">
        <p14:creationId xmlns:p14="http://schemas.microsoft.com/office/powerpoint/2010/main" val="23382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25</a:t>
            </a:fld>
            <a:endParaRPr lang="zh-CN" altLang="en-US"/>
          </a:p>
        </p:txBody>
      </p:sp>
    </p:spTree>
    <p:extLst>
      <p:ext uri="{BB962C8B-B14F-4D97-AF65-F5344CB8AC3E}">
        <p14:creationId xmlns:p14="http://schemas.microsoft.com/office/powerpoint/2010/main" val="2378333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远近两端同时讲话的时候，近端传声器拾取的信号就包括远端回声，本地噪声和近端语音，由于近端语音和远端回声并不存在本质上的差别，使得滤波器更新时，会把近端语音也作为期望信号进行处理。通常，这样做的结果，会造成滤波器偏离发散，无法正常工作。所以，进行双端同时讲话检测，在双端讲话时锁定滤波器是很必要的</a:t>
            </a:r>
            <a:r>
              <a:rPr lang="en-US" altLang="zh-CN" sz="1200" b="1" kern="1200" baseline="30000" dirty="0" smtClean="0">
                <a:solidFill>
                  <a:schemeClr val="tx1"/>
                </a:solidFill>
                <a:effectLst/>
                <a:latin typeface="+mn-lt"/>
                <a:ea typeface="+mn-ea"/>
                <a:cs typeface="+mn-cs"/>
              </a:rPr>
              <a:t>[4,5]</a:t>
            </a:r>
            <a:r>
              <a:rPr lang="zh-CN" altLang="zh-CN" sz="120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分两种情况：</a:t>
            </a:r>
            <a:endParaRPr lang="en-US" altLang="zh-CN" sz="1200" kern="120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en-US" altLang="zh-CN" sz="1200" kern="1200" baseline="0" dirty="0" smtClean="0">
                <a:solidFill>
                  <a:schemeClr val="tx1"/>
                </a:solidFill>
                <a:effectLst/>
                <a:latin typeface="+mn-lt"/>
                <a:ea typeface="+mn-ea"/>
                <a:cs typeface="+mn-cs"/>
              </a:rPr>
              <a:t> x</a:t>
            </a:r>
            <a:r>
              <a:rPr lang="zh-CN" altLang="en-US"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n</a:t>
            </a:r>
            <a:r>
              <a:rPr lang="zh-CN" altLang="en-US"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=0  </a:t>
            </a:r>
          </a:p>
          <a:p>
            <a:r>
              <a:rPr lang="en-US" altLang="zh-CN" sz="1200" kern="1200" baseline="0" dirty="0" smtClean="0">
                <a:solidFill>
                  <a:schemeClr val="tx1"/>
                </a:solidFill>
                <a:effectLst/>
                <a:latin typeface="+mn-lt"/>
                <a:ea typeface="+mn-ea"/>
                <a:cs typeface="+mn-cs"/>
              </a:rPr>
              <a:t>        2. x</a:t>
            </a:r>
            <a:r>
              <a:rPr lang="zh-CN" altLang="en-US"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n</a:t>
            </a:r>
            <a:r>
              <a:rPr lang="zh-CN" altLang="en-US"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=0</a:t>
            </a:r>
            <a:r>
              <a:rPr lang="zh-CN" altLang="en-US" sz="1200" kern="1200" baseline="0" dirty="0" smtClean="0">
                <a:solidFill>
                  <a:schemeClr val="tx1"/>
                </a:solidFill>
                <a:effectLst/>
                <a:latin typeface="+mn-lt"/>
                <a:ea typeface="+mn-ea"/>
                <a:cs typeface="+mn-cs"/>
              </a:rPr>
              <a:t>，又分两种情况有近端语音，没有近端语音</a:t>
            </a:r>
            <a:endParaRPr lang="en-US" altLang="zh-CN" sz="1200" kern="120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       </a:t>
            </a:r>
            <a:r>
              <a:rPr lang="zh-CN" altLang="en-US" sz="1200" kern="1200" baseline="0" dirty="0" smtClean="0">
                <a:solidFill>
                  <a:schemeClr val="tx1"/>
                </a:solidFill>
                <a:effectLst/>
                <a:latin typeface="+mn-lt"/>
                <a:ea typeface="+mn-ea"/>
                <a:cs typeface="+mn-cs"/>
              </a:rPr>
              <a:t>难点是两边同时讲话，远场语音识别都是这种情况：</a:t>
            </a:r>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       </a:t>
            </a:r>
            <a:r>
              <a:rPr lang="zh-CN" altLang="en-US" sz="1200" kern="1200" baseline="0" dirty="0" smtClean="0">
                <a:solidFill>
                  <a:schemeClr val="tx1"/>
                </a:solidFill>
                <a:effectLst/>
                <a:latin typeface="+mn-lt"/>
                <a:ea typeface="+mn-ea"/>
                <a:cs typeface="+mn-cs"/>
              </a:rPr>
              <a:t>解决思路双讲直接停止更新，但无法检测准，虚警收敛速度变慢，漏检滤波器又容易发散；第二种控制步长。</a:t>
            </a:r>
            <a:endParaRPr lang="en-US" altLang="zh-CN" sz="1200" kern="1200" baseline="0" dirty="0" smtClean="0">
              <a:solidFill>
                <a:schemeClr val="tx1"/>
              </a:solidFill>
              <a:effectLst/>
              <a:latin typeface="+mn-lt"/>
              <a:ea typeface="+mn-ea"/>
              <a:cs typeface="+mn-cs"/>
            </a:endParaRPr>
          </a:p>
          <a:p>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对于双方都在讲话的情况，处理起来就比较复杂。因为本地产生的信号无法在实时系统中测量。本地端的唯一输入是话筒的输出信号，它实际上是近端语音信号、回声及背景噪声三者的叠加。因此仅仅观察话筒输出信号无法检测出近端所处的状态。即使话筒输出信号增大了也不一定是近端说话者在讲话。</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解释一下最佳步长，物理含义，有近端语音，步长小一些，残差大的时候步长大一些</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26</a:t>
            </a:fld>
            <a:endParaRPr lang="zh-CN" altLang="en-US"/>
          </a:p>
        </p:txBody>
      </p:sp>
    </p:spTree>
    <p:extLst>
      <p:ext uri="{BB962C8B-B14F-4D97-AF65-F5344CB8AC3E}">
        <p14:creationId xmlns:p14="http://schemas.microsoft.com/office/powerpoint/2010/main" val="1611225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      为什么要进行后滤波处理，滤波器阶数太长，非线性效应</a:t>
            </a:r>
            <a:endParaRPr lang="zh-CN" altLang="zh-CN" sz="1200" kern="120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Speex</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残留回声</a:t>
            </a:r>
            <a:r>
              <a:rPr lang="en-US" altLang="zh-CN" sz="1200" kern="1200" dirty="0" smtClean="0">
                <a:solidFill>
                  <a:schemeClr val="tx1"/>
                </a:solidFill>
                <a:effectLst/>
                <a:latin typeface="+mn-lt"/>
                <a:ea typeface="+mn-ea"/>
                <a:cs typeface="+mn-cs"/>
              </a:rPr>
              <a:t>(in-out)*</a:t>
            </a:r>
            <a:r>
              <a:rPr lang="en-US" altLang="zh-CN" sz="1200" kern="1200" dirty="0" err="1" smtClean="0">
                <a:solidFill>
                  <a:schemeClr val="tx1"/>
                </a:solidFill>
                <a:effectLst/>
                <a:latin typeface="+mn-lt"/>
                <a:ea typeface="+mn-ea"/>
                <a:cs typeface="+mn-cs"/>
              </a:rPr>
              <a:t>leakestimate,sll</a:t>
            </a:r>
            <a:r>
              <a:rPr lang="zh-CN" altLang="en-US" sz="1200" kern="1200" dirty="0" smtClean="0">
                <a:solidFill>
                  <a:schemeClr val="tx1"/>
                </a:solidFill>
                <a:effectLst/>
                <a:latin typeface="+mn-lt"/>
                <a:ea typeface="+mn-ea"/>
                <a:cs typeface="+mn-cs"/>
              </a:rPr>
              <a:t>通过信噪比估计，后面会详细介绍</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27</a:t>
            </a:fld>
            <a:endParaRPr lang="zh-CN" altLang="en-US"/>
          </a:p>
        </p:txBody>
      </p:sp>
    </p:spTree>
    <p:extLst>
      <p:ext uri="{BB962C8B-B14F-4D97-AF65-F5344CB8AC3E}">
        <p14:creationId xmlns:p14="http://schemas.microsoft.com/office/powerpoint/2010/main" val="232394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举一个例子，</a:t>
            </a:r>
            <a:r>
              <a:rPr lang="en-US" altLang="zh-CN" sz="1200" kern="1200" dirty="0" err="1" smtClean="0">
                <a:solidFill>
                  <a:schemeClr val="tx1"/>
                </a:solidFill>
                <a:effectLst/>
                <a:latin typeface="+mn-lt"/>
                <a:ea typeface="+mn-ea"/>
                <a:cs typeface="+mn-cs"/>
              </a:rPr>
              <a:t>PFBLMS_AEC_mono.m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28</a:t>
            </a:fld>
            <a:endParaRPr lang="zh-CN" altLang="en-US"/>
          </a:p>
        </p:txBody>
      </p:sp>
    </p:spTree>
    <p:extLst>
      <p:ext uri="{BB962C8B-B14F-4D97-AF65-F5344CB8AC3E}">
        <p14:creationId xmlns:p14="http://schemas.microsoft.com/office/powerpoint/2010/main" val="2809508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举一个例子，</a:t>
            </a:r>
            <a:r>
              <a:rPr lang="en-US" altLang="zh-CN" sz="1200" kern="1200" dirty="0" err="1" smtClean="0">
                <a:solidFill>
                  <a:schemeClr val="tx1"/>
                </a:solidFill>
                <a:effectLst/>
                <a:latin typeface="+mn-lt"/>
                <a:ea typeface="+mn-ea"/>
                <a:cs typeface="+mn-cs"/>
              </a:rPr>
              <a:t>matlab</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29</a:t>
            </a:fld>
            <a:endParaRPr lang="zh-CN" altLang="en-US"/>
          </a:p>
        </p:txBody>
      </p:sp>
    </p:spTree>
    <p:extLst>
      <p:ext uri="{BB962C8B-B14F-4D97-AF65-F5344CB8AC3E}">
        <p14:creationId xmlns:p14="http://schemas.microsoft.com/office/powerpoint/2010/main" val="170148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语音信号处理中要加窗，不仅可以减少能量泄露，还起到平滑的作用，否则帧与帧之间会有跳变</a:t>
            </a:r>
            <a:endParaRPr lang="en-US" altLang="zh-CN" dirty="0" smtClean="0"/>
          </a:p>
          <a:p>
            <a:r>
              <a:rPr lang="zh-CN" altLang="en-US" dirty="0" smtClean="0"/>
              <a:t>一般语音处理长度为</a:t>
            </a:r>
            <a:r>
              <a:rPr lang="en-US" altLang="zh-CN" dirty="0" smtClean="0"/>
              <a:t>16ms</a:t>
            </a:r>
            <a:r>
              <a:rPr lang="zh-CN" altLang="en-US" dirty="0" smtClean="0"/>
              <a:t>，</a:t>
            </a:r>
            <a:r>
              <a:rPr lang="en-US" altLang="zh-CN" dirty="0" err="1" smtClean="0"/>
              <a:t>webrtc</a:t>
            </a:r>
            <a:r>
              <a:rPr lang="zh-CN" altLang="en-US" dirty="0" smtClean="0"/>
              <a:t>和</a:t>
            </a:r>
            <a:r>
              <a:rPr lang="en-US" altLang="zh-CN" dirty="0" err="1" smtClean="0"/>
              <a:t>speex</a:t>
            </a:r>
            <a:r>
              <a:rPr lang="zh-CN" altLang="en-US" dirty="0" smtClean="0"/>
              <a:t>都是</a:t>
            </a:r>
            <a:r>
              <a:rPr lang="en-US" altLang="zh-CN" dirty="0" smtClean="0"/>
              <a:t>10ms</a:t>
            </a:r>
            <a:r>
              <a:rPr lang="zh-CN" altLang="en-US" dirty="0" smtClean="0"/>
              <a:t>，语音识别也是</a:t>
            </a:r>
            <a:r>
              <a:rPr lang="en-US" altLang="zh-CN" dirty="0" smtClean="0"/>
              <a:t>10ms</a:t>
            </a:r>
            <a:r>
              <a:rPr lang="zh-CN" altLang="en-US" dirty="0" smtClean="0"/>
              <a:t>一帧</a:t>
            </a:r>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3</a:t>
            </a:fld>
            <a:endParaRPr lang="zh-CN" altLang="en-US"/>
          </a:p>
        </p:txBody>
      </p:sp>
    </p:spTree>
    <p:extLst>
      <p:ext uri="{BB962C8B-B14F-4D97-AF65-F5344CB8AC3E}">
        <p14:creationId xmlns:p14="http://schemas.microsoft.com/office/powerpoint/2010/main" val="1640320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举一个例子，</a:t>
            </a:r>
            <a:r>
              <a:rPr lang="en-US" altLang="zh-CN" sz="1200" kern="1200" dirty="0" err="1" smtClean="0">
                <a:solidFill>
                  <a:schemeClr val="tx1"/>
                </a:solidFill>
                <a:effectLst/>
                <a:latin typeface="+mn-lt"/>
                <a:ea typeface="+mn-ea"/>
                <a:cs typeface="+mn-cs"/>
              </a:rPr>
              <a:t>matlab</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30</a:t>
            </a:fld>
            <a:endParaRPr lang="zh-CN" altLang="en-US"/>
          </a:p>
        </p:txBody>
      </p:sp>
    </p:spTree>
    <p:extLst>
      <p:ext uri="{BB962C8B-B14F-4D97-AF65-F5344CB8AC3E}">
        <p14:creationId xmlns:p14="http://schemas.microsoft.com/office/powerpoint/2010/main" val="2175751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举一个真实发散的例子</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31</a:t>
            </a:fld>
            <a:endParaRPr lang="zh-CN" altLang="en-US"/>
          </a:p>
        </p:txBody>
      </p:sp>
    </p:spTree>
    <p:extLst>
      <p:ext uri="{BB962C8B-B14F-4D97-AF65-F5344CB8AC3E}">
        <p14:creationId xmlns:p14="http://schemas.microsoft.com/office/powerpoint/2010/main" val="305758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一战时候的各种声探测设备，阵列</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32</a:t>
            </a:fld>
            <a:endParaRPr lang="zh-CN" altLang="en-US"/>
          </a:p>
        </p:txBody>
      </p:sp>
    </p:spTree>
    <p:extLst>
      <p:ext uri="{BB962C8B-B14F-4D97-AF65-F5344CB8AC3E}">
        <p14:creationId xmlns:p14="http://schemas.microsoft.com/office/powerpoint/2010/main" val="151191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雷达，普通雷达，相控阵雷达</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声呐，主动声呐，被动声呐，主动声呐容易被发现</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33</a:t>
            </a:fld>
            <a:endParaRPr lang="zh-CN" altLang="en-US"/>
          </a:p>
        </p:txBody>
      </p:sp>
    </p:spTree>
    <p:extLst>
      <p:ext uri="{BB962C8B-B14F-4D97-AF65-F5344CB8AC3E}">
        <p14:creationId xmlns:p14="http://schemas.microsoft.com/office/powerpoint/2010/main" val="958231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声相仪，</a:t>
            </a:r>
            <a:r>
              <a:rPr lang="en-US" altLang="zh-CN" dirty="0" err="1" smtClean="0"/>
              <a:t>polycom</a:t>
            </a:r>
            <a:r>
              <a:rPr lang="zh-CN" altLang="en-US" dirty="0" smtClean="0"/>
              <a:t>，</a:t>
            </a:r>
            <a:r>
              <a:rPr lang="en-US" altLang="zh-CN" dirty="0" err="1" smtClean="0"/>
              <a:t>kinght</a:t>
            </a:r>
            <a:r>
              <a:rPr lang="zh-CN" altLang="en-US" dirty="0" smtClean="0"/>
              <a:t>，狙击手定位，机器人，</a:t>
            </a:r>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34</a:t>
            </a:fld>
            <a:endParaRPr lang="zh-CN" altLang="en-US"/>
          </a:p>
        </p:txBody>
      </p:sp>
    </p:spTree>
    <p:extLst>
      <p:ext uri="{BB962C8B-B14F-4D97-AF65-F5344CB8AC3E}">
        <p14:creationId xmlns:p14="http://schemas.microsoft.com/office/powerpoint/2010/main" val="1384252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适用于车里的环境，分布式阵列</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炮弹定位，手机基站定位</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35</a:t>
            </a:fld>
            <a:endParaRPr lang="zh-CN" altLang="en-US"/>
          </a:p>
        </p:txBody>
      </p:sp>
    </p:spTree>
    <p:extLst>
      <p:ext uri="{BB962C8B-B14F-4D97-AF65-F5344CB8AC3E}">
        <p14:creationId xmlns:p14="http://schemas.microsoft.com/office/powerpoint/2010/main" val="570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点声源假设</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平面波假设，利用传声器阵列定位的都是假的</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36</a:t>
            </a:fld>
            <a:endParaRPr lang="zh-CN" altLang="en-US"/>
          </a:p>
        </p:txBody>
      </p:sp>
    </p:spTree>
    <p:extLst>
      <p:ext uri="{BB962C8B-B14F-4D97-AF65-F5344CB8AC3E}">
        <p14:creationId xmlns:p14="http://schemas.microsoft.com/office/powerpoint/2010/main" val="4149249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37</a:t>
            </a:fld>
            <a:endParaRPr lang="zh-CN" altLang="en-US"/>
          </a:p>
        </p:txBody>
      </p:sp>
    </p:spTree>
    <p:extLst>
      <p:ext uri="{BB962C8B-B14F-4D97-AF65-F5344CB8AC3E}">
        <p14:creationId xmlns:p14="http://schemas.microsoft.com/office/powerpoint/2010/main" val="4104103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写一个</a:t>
            </a:r>
            <a:r>
              <a:rPr lang="en-US" altLang="zh-CN" sz="1200" kern="1200" dirty="0" err="1" smtClean="0">
                <a:solidFill>
                  <a:schemeClr val="tx1"/>
                </a:solidFill>
                <a:effectLst/>
                <a:latin typeface="+mn-lt"/>
                <a:ea typeface="+mn-ea"/>
                <a:cs typeface="+mn-cs"/>
              </a:rPr>
              <a:t>matlab</a:t>
            </a:r>
            <a:r>
              <a:rPr lang="zh-CN" altLang="en-US" sz="1200" kern="1200" dirty="0" smtClean="0">
                <a:solidFill>
                  <a:schemeClr val="tx1"/>
                </a:solidFill>
                <a:effectLst/>
                <a:latin typeface="+mn-lt"/>
                <a:ea typeface="+mn-ea"/>
                <a:cs typeface="+mn-cs"/>
              </a:rPr>
              <a:t>例子，说明频率和空间之间的关系，贴几张图</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line_array_frequency.m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38</a:t>
            </a:fld>
            <a:endParaRPr lang="zh-CN" altLang="en-US"/>
          </a:p>
        </p:txBody>
      </p:sp>
    </p:spTree>
    <p:extLst>
      <p:ext uri="{BB962C8B-B14F-4D97-AF65-F5344CB8AC3E}">
        <p14:creationId xmlns:p14="http://schemas.microsoft.com/office/powerpoint/2010/main" val="2392783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利用</a:t>
            </a:r>
            <a:r>
              <a:rPr lang="en-US" altLang="zh-CN" sz="1200" kern="1200" dirty="0" err="1" smtClean="0">
                <a:solidFill>
                  <a:schemeClr val="tx1"/>
                </a:solidFill>
                <a:effectLst/>
                <a:latin typeface="+mn-lt"/>
                <a:ea typeface="+mn-ea"/>
                <a:cs typeface="+mn-cs"/>
              </a:rPr>
              <a:t>cos</a:t>
            </a:r>
            <a:r>
              <a:rPr lang="en-US" altLang="zh-CN" sz="1200" kern="1200" dirty="0" smtClean="0">
                <a:solidFill>
                  <a:schemeClr val="tx1"/>
                </a:solidFill>
                <a:effectLst/>
                <a:latin typeface="+mn-lt"/>
                <a:ea typeface="+mn-ea"/>
                <a:cs typeface="+mn-cs"/>
              </a:rPr>
              <a:t>(theta)</a:t>
            </a:r>
            <a:r>
              <a:rPr lang="zh-CN" altLang="en-US" sz="1200" kern="1200" dirty="0" smtClean="0">
                <a:solidFill>
                  <a:schemeClr val="tx1"/>
                </a:solidFill>
                <a:effectLst/>
                <a:latin typeface="+mn-lt"/>
                <a:ea typeface="+mn-ea"/>
                <a:cs typeface="+mn-cs"/>
              </a:rPr>
              <a:t>解释为什么会出现这种情况，回到上两页</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39</a:t>
            </a:fld>
            <a:endParaRPr lang="zh-CN" altLang="en-US"/>
          </a:p>
        </p:txBody>
      </p:sp>
    </p:spTree>
    <p:extLst>
      <p:ext uri="{BB962C8B-B14F-4D97-AF65-F5344CB8AC3E}">
        <p14:creationId xmlns:p14="http://schemas.microsoft.com/office/powerpoint/2010/main" val="1434531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F1=1000Hz</a:t>
            </a:r>
          </a:p>
          <a:p>
            <a:r>
              <a:rPr lang="en-US" altLang="zh-CN" dirty="0" smtClean="0"/>
              <a:t>F2=995Hz</a:t>
            </a:r>
          </a:p>
          <a:p>
            <a:r>
              <a:rPr lang="zh-CN" altLang="en-US" dirty="0" smtClean="0"/>
              <a:t>频率分辨率</a:t>
            </a:r>
            <a:r>
              <a:rPr lang="en-US" altLang="zh-CN" dirty="0" smtClean="0"/>
              <a:t>10Hz</a:t>
            </a:r>
          </a:p>
          <a:p>
            <a:r>
              <a:rPr lang="en-US" altLang="zh-CN" dirty="0" err="1" smtClean="0"/>
              <a:t>Window_leak.m</a:t>
            </a:r>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4</a:t>
            </a:fld>
            <a:endParaRPr lang="zh-CN" altLang="en-US"/>
          </a:p>
        </p:txBody>
      </p:sp>
    </p:spTree>
    <p:extLst>
      <p:ext uri="{BB962C8B-B14F-4D97-AF65-F5344CB8AC3E}">
        <p14:creationId xmlns:p14="http://schemas.microsoft.com/office/powerpoint/2010/main" val="590819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Capon</a:t>
            </a:r>
            <a:r>
              <a:rPr lang="zh-CN" altLang="en-US" sz="1200" kern="1200" dirty="0" smtClean="0">
                <a:solidFill>
                  <a:schemeClr val="tx1"/>
                </a:solidFill>
                <a:effectLst/>
                <a:latin typeface="+mn-lt"/>
                <a:ea typeface="+mn-ea"/>
                <a:cs typeface="+mn-cs"/>
              </a:rPr>
              <a:t>估计</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40</a:t>
            </a:fld>
            <a:endParaRPr lang="zh-CN" altLang="en-US"/>
          </a:p>
        </p:txBody>
      </p:sp>
    </p:spTree>
    <p:extLst>
      <p:ext uri="{BB962C8B-B14F-4D97-AF65-F5344CB8AC3E}">
        <p14:creationId xmlns:p14="http://schemas.microsoft.com/office/powerpoint/2010/main" val="845270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Music</a:t>
            </a:r>
            <a:r>
              <a:rPr lang="zh-CN" altLang="en-US" sz="1200" kern="1200" dirty="0" smtClean="0">
                <a:solidFill>
                  <a:schemeClr val="tx1"/>
                </a:solidFill>
                <a:effectLst/>
                <a:latin typeface="+mn-lt"/>
                <a:ea typeface="+mn-ea"/>
                <a:cs typeface="+mn-cs"/>
              </a:rPr>
              <a:t>算法缺点，需要知道声源的个数。</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41</a:t>
            </a:fld>
            <a:endParaRPr lang="zh-CN" altLang="en-US"/>
          </a:p>
        </p:txBody>
      </p:sp>
    </p:spTree>
    <p:extLst>
      <p:ext uri="{BB962C8B-B14F-4D97-AF65-F5344CB8AC3E}">
        <p14:creationId xmlns:p14="http://schemas.microsoft.com/office/powerpoint/2010/main" val="3118739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Music</a:t>
            </a:r>
            <a:r>
              <a:rPr lang="zh-CN" altLang="en-US" sz="1200" kern="1200" dirty="0" smtClean="0">
                <a:solidFill>
                  <a:schemeClr val="tx1"/>
                </a:solidFill>
                <a:effectLst/>
                <a:latin typeface="+mn-lt"/>
                <a:ea typeface="+mn-ea"/>
                <a:cs typeface="+mn-cs"/>
              </a:rPr>
              <a:t>算法缺点，需要知道声源的个数。</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DOA_compare.m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42</a:t>
            </a:fld>
            <a:endParaRPr lang="zh-CN" altLang="en-US"/>
          </a:p>
        </p:txBody>
      </p:sp>
    </p:spTree>
    <p:extLst>
      <p:ext uri="{BB962C8B-B14F-4D97-AF65-F5344CB8AC3E}">
        <p14:creationId xmlns:p14="http://schemas.microsoft.com/office/powerpoint/2010/main" val="785458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43</a:t>
            </a:fld>
            <a:endParaRPr lang="zh-CN" altLang="en-US"/>
          </a:p>
        </p:txBody>
      </p:sp>
    </p:spTree>
    <p:extLst>
      <p:ext uri="{BB962C8B-B14F-4D97-AF65-F5344CB8AC3E}">
        <p14:creationId xmlns:p14="http://schemas.microsoft.com/office/powerpoint/2010/main" val="73079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44</a:t>
            </a:fld>
            <a:endParaRPr lang="zh-CN" altLang="en-US"/>
          </a:p>
        </p:txBody>
      </p:sp>
    </p:spTree>
    <p:extLst>
      <p:ext uri="{BB962C8B-B14F-4D97-AF65-F5344CB8AC3E}">
        <p14:creationId xmlns:p14="http://schemas.microsoft.com/office/powerpoint/2010/main" val="11941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wideband_music.m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45</a:t>
            </a:fld>
            <a:endParaRPr lang="zh-CN" altLang="en-US"/>
          </a:p>
        </p:txBody>
      </p:sp>
    </p:spTree>
    <p:extLst>
      <p:ext uri="{BB962C8B-B14F-4D97-AF65-F5344CB8AC3E}">
        <p14:creationId xmlns:p14="http://schemas.microsoft.com/office/powerpoint/2010/main" val="1374386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给出一个仿真的例子</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平滑可以解相干</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46</a:t>
            </a:fld>
            <a:endParaRPr lang="zh-CN" altLang="en-US"/>
          </a:p>
        </p:txBody>
      </p:sp>
    </p:spTree>
    <p:extLst>
      <p:ext uri="{BB962C8B-B14F-4D97-AF65-F5344CB8AC3E}">
        <p14:creationId xmlns:p14="http://schemas.microsoft.com/office/powerpoint/2010/main" val="3629011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给出一个仿真的例子</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wideband_doa_compare.m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47</a:t>
            </a:fld>
            <a:endParaRPr lang="zh-CN" altLang="en-US"/>
          </a:p>
        </p:txBody>
      </p:sp>
    </p:spTree>
    <p:extLst>
      <p:ext uri="{BB962C8B-B14F-4D97-AF65-F5344CB8AC3E}">
        <p14:creationId xmlns:p14="http://schemas.microsoft.com/office/powerpoint/2010/main" val="160456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给出一个真实例子，添加录音</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48</a:t>
            </a:fld>
            <a:endParaRPr lang="zh-CN" altLang="en-US"/>
          </a:p>
        </p:txBody>
      </p:sp>
    </p:spTree>
    <p:extLst>
      <p:ext uri="{BB962C8B-B14F-4D97-AF65-F5344CB8AC3E}">
        <p14:creationId xmlns:p14="http://schemas.microsoft.com/office/powerpoint/2010/main" val="4618124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给出一个真实例子</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Real_example.m</a:t>
            </a:r>
            <a:endParaRPr lang="en-US" altLang="zh-CN" sz="1200" kern="1200" dirty="0" smtClean="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49</a:t>
            </a:fld>
            <a:endParaRPr lang="zh-CN" altLang="en-US"/>
          </a:p>
        </p:txBody>
      </p:sp>
    </p:spTree>
    <p:extLst>
      <p:ext uri="{BB962C8B-B14F-4D97-AF65-F5344CB8AC3E}">
        <p14:creationId xmlns:p14="http://schemas.microsoft.com/office/powerpoint/2010/main" val="119288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时域相乘等效于频率卷积，等价于在每个频带加上一个滤波器</a:t>
            </a:r>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5</a:t>
            </a:fld>
            <a:endParaRPr lang="zh-CN" altLang="en-US"/>
          </a:p>
        </p:txBody>
      </p:sp>
    </p:spTree>
    <p:extLst>
      <p:ext uri="{BB962C8B-B14F-4D97-AF65-F5344CB8AC3E}">
        <p14:creationId xmlns:p14="http://schemas.microsoft.com/office/powerpoint/2010/main" val="1522859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说明用最小二乘法计算不准确，因为只是</a:t>
            </a:r>
            <a:r>
              <a:rPr lang="en-US" altLang="zh-CN" sz="1200" kern="1200" dirty="0" smtClean="0">
                <a:solidFill>
                  <a:schemeClr val="tx1"/>
                </a:solidFill>
                <a:effectLst/>
                <a:latin typeface="+mn-lt"/>
                <a:ea typeface="+mn-ea"/>
                <a:cs typeface="+mn-cs"/>
              </a:rPr>
              <a:t>theta</a:t>
            </a:r>
            <a:r>
              <a:rPr lang="zh-CN" altLang="en-US" sz="1200" kern="1200" dirty="0" smtClean="0">
                <a:solidFill>
                  <a:schemeClr val="tx1"/>
                </a:solidFill>
                <a:effectLst/>
                <a:latin typeface="+mn-lt"/>
                <a:ea typeface="+mn-ea"/>
                <a:cs typeface="+mn-cs"/>
              </a:rPr>
              <a:t>的单一函数。</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50</a:t>
            </a:fld>
            <a:endParaRPr lang="zh-CN" altLang="en-US"/>
          </a:p>
        </p:txBody>
      </p:sp>
    </p:spTree>
    <p:extLst>
      <p:ext uri="{BB962C8B-B14F-4D97-AF65-F5344CB8AC3E}">
        <p14:creationId xmlns:p14="http://schemas.microsoft.com/office/powerpoint/2010/main" val="574339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a:t>
            </a:r>
            <a:r>
              <a:rPr lang="en-US" altLang="zh-CN" sz="1200" kern="1200" dirty="0" err="1" smtClean="0">
                <a:solidFill>
                  <a:schemeClr val="tx1"/>
                </a:solidFill>
                <a:effectLst/>
                <a:latin typeface="+mn-lt"/>
                <a:ea typeface="+mn-ea"/>
                <a:cs typeface="+mn-cs"/>
              </a:rPr>
              <a:t>matlab</a:t>
            </a:r>
            <a:r>
              <a:rPr lang="zh-CN" altLang="en-US" sz="1200" kern="1200" dirty="0" smtClean="0">
                <a:solidFill>
                  <a:schemeClr val="tx1"/>
                </a:solidFill>
                <a:effectLst/>
                <a:latin typeface="+mn-lt"/>
                <a:ea typeface="+mn-ea"/>
                <a:cs typeface="+mn-cs"/>
              </a:rPr>
              <a:t>列子，说明可以用插值的方法，提高延时估计的精度。</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51</a:t>
            </a:fld>
            <a:endParaRPr lang="zh-CN" altLang="en-US"/>
          </a:p>
        </p:txBody>
      </p:sp>
    </p:spTree>
    <p:extLst>
      <p:ext uri="{BB962C8B-B14F-4D97-AF65-F5344CB8AC3E}">
        <p14:creationId xmlns:p14="http://schemas.microsoft.com/office/powerpoint/2010/main" val="3433641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a:t>
            </a:r>
            <a:r>
              <a:rPr lang="en-US" altLang="zh-CN" sz="1200" kern="1200" dirty="0" err="1" smtClean="0">
                <a:solidFill>
                  <a:schemeClr val="tx1"/>
                </a:solidFill>
                <a:effectLst/>
                <a:latin typeface="+mn-lt"/>
                <a:ea typeface="+mn-ea"/>
                <a:cs typeface="+mn-cs"/>
              </a:rPr>
              <a:t>matlab</a:t>
            </a:r>
            <a:r>
              <a:rPr lang="zh-CN" altLang="en-US" sz="1200" kern="1200" dirty="0" smtClean="0">
                <a:solidFill>
                  <a:schemeClr val="tx1"/>
                </a:solidFill>
                <a:effectLst/>
                <a:latin typeface="+mn-lt"/>
                <a:ea typeface="+mn-ea"/>
                <a:cs typeface="+mn-cs"/>
              </a:rPr>
              <a:t>列子，说明可以用插值的方法，提高延时估计的精度。</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52</a:t>
            </a:fld>
            <a:endParaRPr lang="zh-CN" altLang="en-US"/>
          </a:p>
        </p:txBody>
      </p:sp>
    </p:spTree>
    <p:extLst>
      <p:ext uri="{BB962C8B-B14F-4D97-AF65-F5344CB8AC3E}">
        <p14:creationId xmlns:p14="http://schemas.microsoft.com/office/powerpoint/2010/main" val="495901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缺点是必须是单目标，两个目标的时候就需要用搜索的方式求解，效果也会变差，</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各种加权的含义</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53</a:t>
            </a:fld>
            <a:endParaRPr lang="zh-CN" altLang="en-US"/>
          </a:p>
        </p:txBody>
      </p:sp>
    </p:spTree>
    <p:extLst>
      <p:ext uri="{BB962C8B-B14F-4D97-AF65-F5344CB8AC3E}">
        <p14:creationId xmlns:p14="http://schemas.microsoft.com/office/powerpoint/2010/main" val="3563129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a:t>
            </a:r>
            <a:r>
              <a:rPr lang="en-US" altLang="zh-CN" sz="1200" kern="1200" dirty="0" err="1" smtClean="0">
                <a:solidFill>
                  <a:schemeClr val="tx1"/>
                </a:solidFill>
                <a:effectLst/>
                <a:latin typeface="+mn-lt"/>
                <a:ea typeface="+mn-ea"/>
                <a:cs typeface="+mn-cs"/>
              </a:rPr>
              <a:t>matlab</a:t>
            </a:r>
            <a:r>
              <a:rPr lang="zh-CN" altLang="en-US" sz="1200" kern="1200" dirty="0" smtClean="0">
                <a:solidFill>
                  <a:schemeClr val="tx1"/>
                </a:solidFill>
                <a:effectLst/>
                <a:latin typeface="+mn-lt"/>
                <a:ea typeface="+mn-ea"/>
                <a:cs typeface="+mn-cs"/>
              </a:rPr>
              <a:t>例子，只给出一个</a:t>
            </a:r>
            <a:r>
              <a:rPr lang="en-US" altLang="zh-CN" sz="1200" kern="1200" dirty="0" err="1" smtClean="0">
                <a:solidFill>
                  <a:schemeClr val="tx1"/>
                </a:solidFill>
                <a:effectLst/>
                <a:latin typeface="+mn-lt"/>
                <a:ea typeface="+mn-ea"/>
                <a:cs typeface="+mn-cs"/>
              </a:rPr>
              <a:t>phat</a:t>
            </a:r>
            <a:r>
              <a:rPr lang="zh-CN" altLang="en-US" sz="1200" kern="1200" dirty="0" smtClean="0">
                <a:solidFill>
                  <a:schemeClr val="tx1"/>
                </a:solidFill>
                <a:effectLst/>
                <a:latin typeface="+mn-lt"/>
                <a:ea typeface="+mn-ea"/>
                <a:cs typeface="+mn-cs"/>
              </a:rPr>
              <a:t>方法即可，加权用平滑的方法求，进行对比。</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54</a:t>
            </a:fld>
            <a:endParaRPr lang="zh-CN" altLang="en-US"/>
          </a:p>
        </p:txBody>
      </p:sp>
    </p:spTree>
    <p:extLst>
      <p:ext uri="{BB962C8B-B14F-4D97-AF65-F5344CB8AC3E}">
        <p14:creationId xmlns:p14="http://schemas.microsoft.com/office/powerpoint/2010/main" val="2683070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DOA</a:t>
            </a:r>
            <a:r>
              <a:rPr lang="zh-CN" altLang="en-US" sz="1200" kern="1200" dirty="0" smtClean="0">
                <a:solidFill>
                  <a:schemeClr val="tx1"/>
                </a:solidFill>
                <a:effectLst/>
                <a:latin typeface="+mn-lt"/>
                <a:ea typeface="+mn-ea"/>
                <a:cs typeface="+mn-cs"/>
              </a:rPr>
              <a:t>估计的方法非常多，目前学术上还是研究如何提高分辨率和估计精度，比如高阶的方法，阵列的扩展，我博士的研究课题就是，增加虚拟传声器等</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55</a:t>
            </a:fld>
            <a:endParaRPr lang="zh-CN" altLang="en-US"/>
          </a:p>
        </p:txBody>
      </p:sp>
    </p:spTree>
    <p:extLst>
      <p:ext uri="{BB962C8B-B14F-4D97-AF65-F5344CB8AC3E}">
        <p14:creationId xmlns:p14="http://schemas.microsoft.com/office/powerpoint/2010/main" val="39835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波束形成和</a:t>
            </a:r>
            <a:r>
              <a:rPr lang="en-US" altLang="zh-CN" sz="1200" kern="1200" dirty="0" smtClean="0">
                <a:solidFill>
                  <a:schemeClr val="tx1"/>
                </a:solidFill>
                <a:effectLst/>
                <a:latin typeface="+mn-lt"/>
                <a:ea typeface="+mn-ea"/>
                <a:cs typeface="+mn-cs"/>
              </a:rPr>
              <a:t>DOA</a:t>
            </a:r>
            <a:r>
              <a:rPr lang="zh-CN" altLang="en-US" sz="1200" kern="1200" dirty="0" smtClean="0">
                <a:solidFill>
                  <a:schemeClr val="tx1"/>
                </a:solidFill>
                <a:effectLst/>
                <a:latin typeface="+mn-lt"/>
                <a:ea typeface="+mn-ea"/>
                <a:cs typeface="+mn-cs"/>
              </a:rPr>
              <a:t>估计非常相似，一正一反，和雷达，主动声呐更接近</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56</a:t>
            </a:fld>
            <a:endParaRPr lang="zh-CN" altLang="en-US"/>
          </a:p>
        </p:txBody>
      </p:sp>
    </p:spTree>
    <p:extLst>
      <p:ext uri="{BB962C8B-B14F-4D97-AF65-F5344CB8AC3E}">
        <p14:creationId xmlns:p14="http://schemas.microsoft.com/office/powerpoint/2010/main" val="3862156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57</a:t>
            </a:fld>
            <a:endParaRPr lang="zh-CN" altLang="en-US"/>
          </a:p>
        </p:txBody>
      </p:sp>
    </p:spTree>
    <p:extLst>
      <p:ext uri="{BB962C8B-B14F-4D97-AF65-F5344CB8AC3E}">
        <p14:creationId xmlns:p14="http://schemas.microsoft.com/office/powerpoint/2010/main" val="30517882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58</a:t>
            </a:fld>
            <a:endParaRPr lang="zh-CN" altLang="en-US"/>
          </a:p>
        </p:txBody>
      </p:sp>
    </p:spTree>
    <p:extLst>
      <p:ext uri="{BB962C8B-B14F-4D97-AF65-F5344CB8AC3E}">
        <p14:creationId xmlns:p14="http://schemas.microsoft.com/office/powerpoint/2010/main" val="22401977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先给出一个传统波束形成例子，说明主瓣宽度，旁瓣高度的概念</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再给出一些加权的例子，加不同的窗，得到不同的波束形状</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DOA</a:t>
            </a:r>
            <a:r>
              <a:rPr lang="zh-CN" altLang="en-US" sz="1200" kern="1200" dirty="0" smtClean="0">
                <a:solidFill>
                  <a:schemeClr val="tx1"/>
                </a:solidFill>
                <a:effectLst/>
                <a:latin typeface="+mn-lt"/>
                <a:ea typeface="+mn-ea"/>
                <a:cs typeface="+mn-cs"/>
              </a:rPr>
              <a:t>估计的关系，</a:t>
            </a:r>
            <a:r>
              <a:rPr lang="en-US" altLang="zh-CN" sz="1200" kern="1200" dirty="0" smtClean="0">
                <a:solidFill>
                  <a:schemeClr val="tx1"/>
                </a:solidFill>
                <a:effectLst/>
                <a:latin typeface="+mn-lt"/>
                <a:ea typeface="+mn-ea"/>
                <a:cs typeface="+mn-cs"/>
              </a:rPr>
              <a:t>DOA</a:t>
            </a:r>
            <a:r>
              <a:rPr lang="zh-CN" altLang="en-US" sz="1200" kern="1200" dirty="0" smtClean="0">
                <a:solidFill>
                  <a:schemeClr val="tx1"/>
                </a:solidFill>
                <a:effectLst/>
                <a:latin typeface="+mn-lt"/>
                <a:ea typeface="+mn-ea"/>
                <a:cs typeface="+mn-cs"/>
              </a:rPr>
              <a:t>是导向矢量扫描，源的导向矢量是固定的</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Beamforming</a:t>
            </a:r>
            <a:r>
              <a:rPr lang="zh-CN" altLang="en-US" sz="1200" kern="1200" dirty="0" smtClean="0">
                <a:solidFill>
                  <a:schemeClr val="tx1"/>
                </a:solidFill>
                <a:effectLst/>
                <a:latin typeface="+mn-lt"/>
                <a:ea typeface="+mn-ea"/>
                <a:cs typeface="+mn-cs"/>
              </a:rPr>
              <a:t>是导向矢量即加权是固定的，变化的是源的位置</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beampatern.m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59</a:t>
            </a:fld>
            <a:endParaRPr lang="zh-CN" altLang="en-US"/>
          </a:p>
        </p:txBody>
      </p:sp>
    </p:spTree>
    <p:extLst>
      <p:ext uri="{BB962C8B-B14F-4D97-AF65-F5344CB8AC3E}">
        <p14:creationId xmlns:p14="http://schemas.microsoft.com/office/powerpoint/2010/main" val="889711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6</a:t>
            </a:fld>
            <a:endParaRPr lang="zh-CN" altLang="en-US"/>
          </a:p>
        </p:txBody>
      </p:sp>
    </p:spTree>
    <p:extLst>
      <p:ext uri="{BB962C8B-B14F-4D97-AF65-F5344CB8AC3E}">
        <p14:creationId xmlns:p14="http://schemas.microsoft.com/office/powerpoint/2010/main" val="14596315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延伸到</a:t>
            </a:r>
            <a:r>
              <a:rPr lang="en-US" altLang="zh-CN" sz="1200" kern="1200" dirty="0" smtClean="0">
                <a:solidFill>
                  <a:schemeClr val="tx1"/>
                </a:solidFill>
                <a:effectLst/>
                <a:latin typeface="+mn-lt"/>
                <a:ea typeface="+mn-ea"/>
                <a:cs typeface="+mn-cs"/>
              </a:rPr>
              <a:t>LCMV</a:t>
            </a:r>
            <a:r>
              <a:rPr lang="zh-CN" altLang="en-US" sz="1200" kern="1200" dirty="0" smtClean="0">
                <a:solidFill>
                  <a:schemeClr val="tx1"/>
                </a:solidFill>
                <a:effectLst/>
                <a:latin typeface="+mn-lt"/>
                <a:ea typeface="+mn-ea"/>
                <a:cs typeface="+mn-cs"/>
              </a:rPr>
              <a:t>，多个限制，阵列自由度的概念，</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capon</a:t>
            </a:r>
            <a:r>
              <a:rPr lang="zh-CN" altLang="en-US" sz="1200" kern="1200" dirty="0" smtClean="0">
                <a:solidFill>
                  <a:schemeClr val="tx1"/>
                </a:solidFill>
                <a:effectLst/>
                <a:latin typeface="+mn-lt"/>
                <a:ea typeface="+mn-ea"/>
                <a:cs typeface="+mn-cs"/>
              </a:rPr>
              <a:t>估计的关系</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阵列自由度的概念</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60</a:t>
            </a:fld>
            <a:endParaRPr lang="zh-CN" altLang="en-US"/>
          </a:p>
        </p:txBody>
      </p:sp>
    </p:spTree>
    <p:extLst>
      <p:ext uri="{BB962C8B-B14F-4D97-AF65-F5344CB8AC3E}">
        <p14:creationId xmlns:p14="http://schemas.microsoft.com/office/powerpoint/2010/main" val="5887216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a:t>
            </a:r>
            <a:r>
              <a:rPr lang="en-US" altLang="zh-CN" sz="1200" kern="1200" dirty="0" err="1" smtClean="0">
                <a:solidFill>
                  <a:schemeClr val="tx1"/>
                </a:solidFill>
                <a:effectLst/>
                <a:latin typeface="+mn-lt"/>
                <a:ea typeface="+mn-ea"/>
                <a:cs typeface="+mn-cs"/>
              </a:rPr>
              <a:t>mvdr</a:t>
            </a:r>
            <a:r>
              <a:rPr lang="zh-CN" altLang="en-US" sz="1200" kern="1200" dirty="0" smtClean="0">
                <a:solidFill>
                  <a:schemeClr val="tx1"/>
                </a:solidFill>
                <a:effectLst/>
                <a:latin typeface="+mn-lt"/>
                <a:ea typeface="+mn-ea"/>
                <a:cs typeface="+mn-cs"/>
              </a:rPr>
              <a:t>的例子</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如果有噪声的时候什么样</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61</a:t>
            </a:fld>
            <a:endParaRPr lang="zh-CN" altLang="en-US"/>
          </a:p>
        </p:txBody>
      </p:sp>
    </p:spTree>
    <p:extLst>
      <p:ext uri="{BB962C8B-B14F-4D97-AF65-F5344CB8AC3E}">
        <p14:creationId xmlns:p14="http://schemas.microsoft.com/office/powerpoint/2010/main" val="20049001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如何提高稳健性，增加一个</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Mvdr.m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62</a:t>
            </a:fld>
            <a:endParaRPr lang="zh-CN" altLang="en-US"/>
          </a:p>
        </p:txBody>
      </p:sp>
    </p:spTree>
    <p:extLst>
      <p:ext uri="{BB962C8B-B14F-4D97-AF65-F5344CB8AC3E}">
        <p14:creationId xmlns:p14="http://schemas.microsoft.com/office/powerpoint/2010/main" val="35206940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给出一个例子，</a:t>
            </a:r>
            <a:r>
              <a:rPr lang="en-US" altLang="zh-CN" sz="1200" kern="1200" dirty="0" smtClean="0">
                <a:solidFill>
                  <a:schemeClr val="tx1"/>
                </a:solidFill>
                <a:effectLst/>
                <a:latin typeface="+mn-lt"/>
                <a:ea typeface="+mn-ea"/>
                <a:cs typeface="+mn-cs"/>
              </a:rPr>
              <a:t>sigma</a:t>
            </a:r>
            <a:r>
              <a:rPr lang="zh-CN" altLang="en-US" sz="1200" kern="1200" dirty="0" smtClean="0">
                <a:solidFill>
                  <a:schemeClr val="tx1"/>
                </a:solidFill>
                <a:effectLst/>
                <a:latin typeface="+mn-lt"/>
                <a:ea typeface="+mn-ea"/>
                <a:cs typeface="+mn-cs"/>
              </a:rPr>
              <a:t>增加，波束形状</a:t>
            </a:r>
            <a:endParaRPr lang="en-US" altLang="zh-CN" sz="1200" kern="1200" dirty="0" smtClean="0">
              <a:solidFill>
                <a:schemeClr val="tx1"/>
              </a:solidFill>
              <a:effectLst/>
              <a:latin typeface="+mn-lt"/>
              <a:ea typeface="+mn-ea"/>
              <a:cs typeface="+mn-cs"/>
            </a:endParaRPr>
          </a:p>
          <a:p>
            <a:pPr marL="0" marR="0" indent="0" algn="l" defTabSz="1149350" rtl="0" eaLnBrk="0" fontAlgn="base" latinLnBrk="0" hangingPunct="0">
              <a:lnSpc>
                <a:spcPct val="100000"/>
              </a:lnSpc>
              <a:spcBef>
                <a:spcPct val="0"/>
              </a:spcBef>
              <a:spcAft>
                <a:spcPct val="0"/>
              </a:spcAft>
              <a:buClrTx/>
              <a:buSzTx/>
              <a:buFontTx/>
              <a:buNone/>
              <a:tabLst/>
              <a:defRPr/>
            </a:pPr>
            <a:r>
              <a:rPr lang="en-US" altLang="zh-CN" sz="1200" kern="1200" dirty="0" err="1" smtClean="0">
                <a:solidFill>
                  <a:schemeClr val="tx1"/>
                </a:solidFill>
                <a:effectLst/>
                <a:latin typeface="+mn-lt"/>
                <a:ea typeface="+mn-ea"/>
                <a:cs typeface="+mn-cs"/>
              </a:rPr>
              <a:t>mvdr.m</a:t>
            </a:r>
            <a:endParaRPr lang="zh-CN" altLang="zh-CN" sz="1200" kern="1200" dirty="0" smtClean="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63</a:t>
            </a:fld>
            <a:endParaRPr lang="zh-CN" altLang="en-US"/>
          </a:p>
        </p:txBody>
      </p:sp>
    </p:spTree>
    <p:extLst>
      <p:ext uri="{BB962C8B-B14F-4D97-AF65-F5344CB8AC3E}">
        <p14:creationId xmlns:p14="http://schemas.microsoft.com/office/powerpoint/2010/main" val="31897130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super_directive.m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64</a:t>
            </a:fld>
            <a:endParaRPr lang="zh-CN" altLang="en-US"/>
          </a:p>
        </p:txBody>
      </p:sp>
    </p:spTree>
    <p:extLst>
      <p:ext uri="{BB962C8B-B14F-4D97-AF65-F5344CB8AC3E}">
        <p14:creationId xmlns:p14="http://schemas.microsoft.com/office/powerpoint/2010/main" val="19250072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超指向波束形成的例子</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65</a:t>
            </a:fld>
            <a:endParaRPr lang="zh-CN" altLang="en-US"/>
          </a:p>
        </p:txBody>
      </p:sp>
    </p:spTree>
    <p:extLst>
      <p:ext uri="{BB962C8B-B14F-4D97-AF65-F5344CB8AC3E}">
        <p14:creationId xmlns:p14="http://schemas.microsoft.com/office/powerpoint/2010/main" val="24447980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差分阵列和</a:t>
            </a:r>
            <a:r>
              <a:rPr lang="en-US" altLang="zh-CN" sz="1200" kern="1200" dirty="0" err="1" smtClean="0">
                <a:solidFill>
                  <a:schemeClr val="tx1"/>
                </a:solidFill>
                <a:effectLst/>
                <a:latin typeface="+mn-lt"/>
                <a:ea typeface="+mn-ea"/>
                <a:cs typeface="+mn-cs"/>
              </a:rPr>
              <a:t>mvdr</a:t>
            </a:r>
            <a:r>
              <a:rPr lang="zh-CN" altLang="en-US" sz="1200" kern="1200" smtClean="0">
                <a:solidFill>
                  <a:schemeClr val="tx1"/>
                </a:solidFill>
                <a:effectLst/>
                <a:latin typeface="+mn-lt"/>
                <a:ea typeface="+mn-ea"/>
                <a:cs typeface="+mn-cs"/>
              </a:rPr>
              <a:t>算法的联系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66</a:t>
            </a:fld>
            <a:endParaRPr lang="zh-CN" altLang="en-US"/>
          </a:p>
        </p:txBody>
      </p:sp>
    </p:spTree>
    <p:extLst>
      <p:ext uri="{BB962C8B-B14F-4D97-AF65-F5344CB8AC3E}">
        <p14:creationId xmlns:p14="http://schemas.microsoft.com/office/powerpoint/2010/main" val="1739094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不同频带的波束宽度和频率的关系</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beam_frequency.m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67</a:t>
            </a:fld>
            <a:endParaRPr lang="zh-CN" altLang="en-US"/>
          </a:p>
        </p:txBody>
      </p:sp>
    </p:spTree>
    <p:extLst>
      <p:ext uri="{BB962C8B-B14F-4D97-AF65-F5344CB8AC3E}">
        <p14:creationId xmlns:p14="http://schemas.microsoft.com/office/powerpoint/2010/main" val="21453256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给出一个固定波束，处理语音的例子</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Real_example.m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68</a:t>
            </a:fld>
            <a:endParaRPr lang="zh-CN" altLang="en-US"/>
          </a:p>
        </p:txBody>
      </p:sp>
    </p:spTree>
    <p:extLst>
      <p:ext uri="{BB962C8B-B14F-4D97-AF65-F5344CB8AC3E}">
        <p14:creationId xmlns:p14="http://schemas.microsoft.com/office/powerpoint/2010/main" val="737112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超指向波束形成的例子</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69</a:t>
            </a:fld>
            <a:endParaRPr lang="zh-CN" altLang="en-US"/>
          </a:p>
        </p:txBody>
      </p:sp>
    </p:spTree>
    <p:extLst>
      <p:ext uri="{BB962C8B-B14F-4D97-AF65-F5344CB8AC3E}">
        <p14:creationId xmlns:p14="http://schemas.microsoft.com/office/powerpoint/2010/main" val="1952255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频谱泄露的理解，本来要求</a:t>
            </a:r>
            <a:r>
              <a:rPr lang="en-US" altLang="zh-CN" dirty="0" smtClean="0"/>
              <a:t>100Hz</a:t>
            </a:r>
            <a:r>
              <a:rPr lang="zh-CN" altLang="en-US" dirty="0" smtClean="0"/>
              <a:t>的能量，</a:t>
            </a:r>
            <a:r>
              <a:rPr lang="en-US" altLang="zh-CN" dirty="0" smtClean="0"/>
              <a:t>101Hz</a:t>
            </a:r>
            <a:r>
              <a:rPr lang="zh-CN" altLang="en-US" baseline="0" dirty="0" smtClean="0"/>
              <a:t>的能量被引入。</a:t>
            </a:r>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7</a:t>
            </a:fld>
            <a:endParaRPr lang="zh-CN" altLang="en-US"/>
          </a:p>
        </p:txBody>
      </p:sp>
    </p:spTree>
    <p:extLst>
      <p:ext uri="{BB962C8B-B14F-4D97-AF65-F5344CB8AC3E}">
        <p14:creationId xmlns:p14="http://schemas.microsoft.com/office/powerpoint/2010/main" val="21870053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超指向波束形成的例子</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70</a:t>
            </a:fld>
            <a:endParaRPr lang="zh-CN" altLang="en-US"/>
          </a:p>
        </p:txBody>
      </p:sp>
    </p:spTree>
    <p:extLst>
      <p:ext uri="{BB962C8B-B14F-4D97-AF65-F5344CB8AC3E}">
        <p14:creationId xmlns:p14="http://schemas.microsoft.com/office/powerpoint/2010/main" val="9314175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差分阵列和</a:t>
            </a:r>
            <a:r>
              <a:rPr lang="en-US" altLang="zh-CN" sz="1200" kern="1200" dirty="0" err="1" smtClean="0">
                <a:solidFill>
                  <a:schemeClr val="tx1"/>
                </a:solidFill>
                <a:effectLst/>
                <a:latin typeface="+mn-lt"/>
                <a:ea typeface="+mn-ea"/>
                <a:cs typeface="+mn-cs"/>
              </a:rPr>
              <a:t>mvdr</a:t>
            </a:r>
            <a:r>
              <a:rPr lang="zh-CN" altLang="en-US" sz="1200" kern="1200" dirty="0" smtClean="0">
                <a:solidFill>
                  <a:schemeClr val="tx1"/>
                </a:solidFill>
                <a:effectLst/>
                <a:latin typeface="+mn-lt"/>
                <a:ea typeface="+mn-ea"/>
                <a:cs typeface="+mn-cs"/>
              </a:rPr>
              <a:t>算法的联系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71</a:t>
            </a:fld>
            <a:endParaRPr lang="zh-CN" altLang="en-US"/>
          </a:p>
        </p:txBody>
      </p:sp>
    </p:spTree>
    <p:extLst>
      <p:ext uri="{BB962C8B-B14F-4D97-AF65-F5344CB8AC3E}">
        <p14:creationId xmlns:p14="http://schemas.microsoft.com/office/powerpoint/2010/main" val="30897931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a:t>
            </a:r>
            <a:r>
              <a:rPr lang="zh-CN" altLang="en-US" sz="1200" kern="1200" dirty="0" smtClean="0">
                <a:solidFill>
                  <a:schemeClr val="tx1"/>
                </a:solidFill>
                <a:effectLst/>
                <a:latin typeface="+mn-lt"/>
                <a:ea typeface="+mn-ea"/>
                <a:cs typeface="+mn-cs"/>
              </a:rPr>
              <a:t>可以是一个滤波，这里仅考虑单快拍的情况，</a:t>
            </a:r>
            <a:r>
              <a:rPr lang="en-US" altLang="zh-CN" sz="1200" kern="1200" dirty="0" smtClean="0">
                <a:solidFill>
                  <a:schemeClr val="tx1"/>
                </a:solidFill>
                <a:effectLst/>
                <a:latin typeface="+mn-lt"/>
                <a:ea typeface="+mn-ea"/>
                <a:cs typeface="+mn-cs"/>
              </a:rPr>
              <a:t>h</a:t>
            </a:r>
            <a:r>
              <a:rPr lang="zh-CN" altLang="en-US" sz="1200" kern="1200" dirty="0" smtClean="0">
                <a:solidFill>
                  <a:schemeClr val="tx1"/>
                </a:solidFill>
                <a:effectLst/>
                <a:latin typeface="+mn-lt"/>
                <a:ea typeface="+mn-ea"/>
                <a:cs typeface="+mn-cs"/>
              </a:rPr>
              <a:t>可以是相位的偏移</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Rx</a:t>
            </a:r>
            <a:r>
              <a:rPr lang="zh-CN" altLang="en-US" sz="1200" kern="1200" dirty="0" smtClean="0">
                <a:solidFill>
                  <a:schemeClr val="tx1"/>
                </a:solidFill>
                <a:effectLst/>
                <a:latin typeface="+mn-lt"/>
                <a:ea typeface="+mn-ea"/>
                <a:cs typeface="+mn-cs"/>
              </a:rPr>
              <a:t>不能用太多的快拍去估计，也不能用太少的快拍去估计</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计算量非常大，如何简化</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72</a:t>
            </a:fld>
            <a:endParaRPr lang="zh-CN" altLang="en-US"/>
          </a:p>
        </p:txBody>
      </p:sp>
    </p:spTree>
    <p:extLst>
      <p:ext uri="{BB962C8B-B14F-4D97-AF65-F5344CB8AC3E}">
        <p14:creationId xmlns:p14="http://schemas.microsoft.com/office/powerpoint/2010/main" val="23590281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73</a:t>
            </a:fld>
            <a:endParaRPr lang="zh-CN" altLang="en-US"/>
          </a:p>
        </p:txBody>
      </p:sp>
    </p:spTree>
    <p:extLst>
      <p:ext uri="{BB962C8B-B14F-4D97-AF65-F5344CB8AC3E}">
        <p14:creationId xmlns:p14="http://schemas.microsoft.com/office/powerpoint/2010/main" val="4078101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74</a:t>
            </a:fld>
            <a:endParaRPr lang="zh-CN" altLang="en-US"/>
          </a:p>
        </p:txBody>
      </p:sp>
    </p:spTree>
    <p:extLst>
      <p:ext uri="{BB962C8B-B14F-4D97-AF65-F5344CB8AC3E}">
        <p14:creationId xmlns:p14="http://schemas.microsoft.com/office/powerpoint/2010/main" val="25841144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75</a:t>
            </a:fld>
            <a:endParaRPr lang="zh-CN" altLang="en-US"/>
          </a:p>
        </p:txBody>
      </p:sp>
    </p:spTree>
    <p:extLst>
      <p:ext uri="{BB962C8B-B14F-4D97-AF65-F5344CB8AC3E}">
        <p14:creationId xmlns:p14="http://schemas.microsoft.com/office/powerpoint/2010/main" val="12987121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76</a:t>
            </a:fld>
            <a:endParaRPr lang="zh-CN" altLang="en-US"/>
          </a:p>
        </p:txBody>
      </p:sp>
    </p:spTree>
    <p:extLst>
      <p:ext uri="{BB962C8B-B14F-4D97-AF65-F5344CB8AC3E}">
        <p14:creationId xmlns:p14="http://schemas.microsoft.com/office/powerpoint/2010/main" val="14676789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假定语音和噪声不相关</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77</a:t>
            </a:fld>
            <a:endParaRPr lang="zh-CN" altLang="en-US"/>
          </a:p>
        </p:txBody>
      </p:sp>
    </p:spTree>
    <p:extLst>
      <p:ext uri="{BB962C8B-B14F-4D97-AF65-F5344CB8AC3E}">
        <p14:creationId xmlns:p14="http://schemas.microsoft.com/office/powerpoint/2010/main" val="11854969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DD</a:t>
            </a:r>
            <a:r>
              <a:rPr lang="zh-CN" altLang="en-US" sz="1200" kern="1200" dirty="0" smtClean="0">
                <a:solidFill>
                  <a:schemeClr val="tx1"/>
                </a:solidFill>
                <a:effectLst/>
                <a:latin typeface="+mn-lt"/>
                <a:ea typeface="+mn-ea"/>
                <a:cs typeface="+mn-cs"/>
              </a:rPr>
              <a:t>算法可以有效解决音乐噪声的问题，音乐噪声的含义</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78</a:t>
            </a:fld>
            <a:endParaRPr lang="zh-CN" altLang="en-US"/>
          </a:p>
        </p:txBody>
      </p:sp>
    </p:spTree>
    <p:extLst>
      <p:ext uri="{BB962C8B-B14F-4D97-AF65-F5344CB8AC3E}">
        <p14:creationId xmlns:p14="http://schemas.microsoft.com/office/powerpoint/2010/main" val="37576000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在音乐和高斯噪声模型下，推到出来的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由于人耳对语音幅度的感知不是线性，而是接近于对数形式，基于短时对数幅度谱的最小均方误差</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这两种算法等效于对维纳滤波器系数做了一个修正，主要还取决于先验信噪比的估计，效果好的主要原因是采用了</a:t>
            </a:r>
            <a:r>
              <a:rPr lang="en-US" altLang="zh-CN" sz="1200" kern="1200" dirty="0" smtClean="0">
                <a:solidFill>
                  <a:schemeClr val="tx1"/>
                </a:solidFill>
                <a:effectLst/>
                <a:latin typeface="+mn-lt"/>
                <a:ea typeface="+mn-ea"/>
                <a:cs typeface="+mn-cs"/>
              </a:rPr>
              <a:t>DD</a:t>
            </a:r>
            <a:r>
              <a:rPr lang="zh-CN" altLang="en-US" sz="1200" kern="1200" dirty="0" smtClean="0">
                <a:solidFill>
                  <a:schemeClr val="tx1"/>
                </a:solidFill>
                <a:effectLst/>
                <a:latin typeface="+mn-lt"/>
                <a:ea typeface="+mn-ea"/>
                <a:cs typeface="+mn-cs"/>
              </a:rPr>
              <a:t>算法</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79</a:t>
            </a:fld>
            <a:endParaRPr lang="zh-CN" altLang="en-US"/>
          </a:p>
        </p:txBody>
      </p:sp>
    </p:spTree>
    <p:extLst>
      <p:ext uri="{BB962C8B-B14F-4D97-AF65-F5344CB8AC3E}">
        <p14:creationId xmlns:p14="http://schemas.microsoft.com/office/powerpoint/2010/main" val="2747650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语音信号是短时平稳的，一般</a:t>
            </a:r>
            <a:r>
              <a:rPr lang="en-US" altLang="zh-CN" dirty="0" smtClean="0"/>
              <a:t>10ms-16ms</a:t>
            </a:r>
            <a:r>
              <a:rPr lang="zh-CN" altLang="en-US" dirty="0" smtClean="0"/>
              <a:t>分析一次</a:t>
            </a:r>
            <a:endParaRPr lang="en-US" altLang="zh-CN" dirty="0" smtClean="0"/>
          </a:p>
          <a:p>
            <a:r>
              <a:rPr lang="zh-CN" altLang="en-US" dirty="0" smtClean="0"/>
              <a:t>语音里需要</a:t>
            </a:r>
            <a:r>
              <a:rPr lang="en-US" altLang="zh-CN" dirty="0" smtClean="0"/>
              <a:t>overlap</a:t>
            </a:r>
            <a:r>
              <a:rPr lang="zh-CN" altLang="en-US" dirty="0" smtClean="0"/>
              <a:t>，避免出现跳变</a:t>
            </a:r>
            <a:endParaRPr lang="en-US" altLang="zh-CN" dirty="0" smtClean="0"/>
          </a:p>
          <a:p>
            <a:r>
              <a:rPr lang="zh-CN" altLang="en-US" dirty="0" smtClean="0"/>
              <a:t>举个列子，</a:t>
            </a:r>
            <a:r>
              <a:rPr lang="en-US" altLang="zh-CN" dirty="0" smtClean="0"/>
              <a:t>output</a:t>
            </a:r>
            <a:r>
              <a:rPr lang="zh-CN" altLang="en-US" dirty="0" smtClean="0"/>
              <a:t>（</a:t>
            </a:r>
            <a:r>
              <a:rPr lang="en-US" altLang="zh-CN" dirty="0" smtClean="0"/>
              <a:t>1:256</a:t>
            </a:r>
            <a:r>
              <a:rPr lang="zh-CN" altLang="en-US" dirty="0" smtClean="0"/>
              <a:t>）</a:t>
            </a:r>
            <a:r>
              <a:rPr lang="en-US" altLang="zh-CN" dirty="0" smtClean="0"/>
              <a:t>=now</a:t>
            </a:r>
            <a:r>
              <a:rPr lang="zh-CN" altLang="en-US" dirty="0" smtClean="0"/>
              <a:t>（</a:t>
            </a:r>
            <a:r>
              <a:rPr lang="en-US" altLang="zh-CN" dirty="0" smtClean="0"/>
              <a:t>1:256</a:t>
            </a:r>
            <a:r>
              <a:rPr lang="zh-CN" altLang="en-US" dirty="0" smtClean="0"/>
              <a:t>）</a:t>
            </a:r>
            <a:r>
              <a:rPr lang="en-US" altLang="zh-CN" dirty="0" smtClean="0"/>
              <a:t>+old</a:t>
            </a:r>
            <a:r>
              <a:rPr lang="zh-CN" altLang="en-US" dirty="0" smtClean="0"/>
              <a:t>（</a:t>
            </a:r>
            <a:r>
              <a:rPr lang="en-US" altLang="zh-CN" dirty="0" smtClean="0"/>
              <a:t>257:512</a:t>
            </a:r>
            <a:r>
              <a:rPr lang="zh-CN" altLang="en-US" dirty="0" smtClean="0"/>
              <a:t>）</a:t>
            </a:r>
            <a:endParaRPr lang="en-US" altLang="zh-CN" dirty="0" smtClean="0"/>
          </a:p>
          <a:p>
            <a:r>
              <a:rPr lang="en-US" altLang="zh-CN" dirty="0" smtClean="0"/>
              <a:t>Overlap</a:t>
            </a:r>
            <a:r>
              <a:rPr lang="zh-CN" altLang="en-US" dirty="0" smtClean="0"/>
              <a:t>大小与运算量，效果，平衡，最大</a:t>
            </a:r>
            <a:r>
              <a:rPr lang="en-US" altLang="zh-CN" dirty="0" smtClean="0"/>
              <a:t>0.75</a:t>
            </a:r>
          </a:p>
          <a:p>
            <a:r>
              <a:rPr lang="en-US" altLang="zh-CN" dirty="0" err="1" smtClean="0"/>
              <a:t>speech_window.m</a:t>
            </a:r>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8</a:t>
            </a:fld>
            <a:endParaRPr lang="zh-CN" altLang="en-US"/>
          </a:p>
        </p:txBody>
      </p:sp>
    </p:spTree>
    <p:extLst>
      <p:ext uri="{BB962C8B-B14F-4D97-AF65-F5344CB8AC3E}">
        <p14:creationId xmlns:p14="http://schemas.microsoft.com/office/powerpoint/2010/main" val="2077598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讲解下原理</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原理简单，但是频带之间是否要平滑</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系数完全是经验，没有指导</a:t>
            </a:r>
            <a:r>
              <a:rPr lang="zh-CN" altLang="en-US" sz="1200" kern="1200" baseline="0" dirty="0" smtClean="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80</a:t>
            </a:fld>
            <a:endParaRPr lang="zh-CN" altLang="en-US"/>
          </a:p>
        </p:txBody>
      </p:sp>
    </p:spTree>
    <p:extLst>
      <p:ext uri="{BB962C8B-B14F-4D97-AF65-F5344CB8AC3E}">
        <p14:creationId xmlns:p14="http://schemas.microsoft.com/office/powerpoint/2010/main" val="14339811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a:t>
            </a:r>
            <a:r>
              <a:rPr lang="en-US" altLang="zh-CN" sz="1200" kern="1200" dirty="0" err="1" smtClean="0">
                <a:solidFill>
                  <a:schemeClr val="tx1"/>
                </a:solidFill>
                <a:effectLst/>
                <a:latin typeface="+mn-lt"/>
                <a:ea typeface="+mn-ea"/>
                <a:cs typeface="+mn-cs"/>
              </a:rPr>
              <a:t>cohen</a:t>
            </a:r>
            <a:r>
              <a:rPr lang="zh-CN" altLang="en-US" sz="1200" kern="1200" dirty="0" smtClean="0">
                <a:solidFill>
                  <a:schemeClr val="tx1"/>
                </a:solidFill>
                <a:effectLst/>
                <a:latin typeface="+mn-lt"/>
                <a:ea typeface="+mn-ea"/>
                <a:cs typeface="+mn-cs"/>
              </a:rPr>
              <a:t>的语音增强的例子，和</a:t>
            </a:r>
            <a:r>
              <a:rPr lang="en-US" altLang="zh-CN" sz="1200" kern="1200" dirty="0" err="1" smtClean="0">
                <a:solidFill>
                  <a:schemeClr val="tx1"/>
                </a:solidFill>
                <a:effectLst/>
                <a:latin typeface="+mn-lt"/>
                <a:ea typeface="+mn-ea"/>
                <a:cs typeface="+mn-cs"/>
              </a:rPr>
              <a:t>webrt</a:t>
            </a:r>
            <a:r>
              <a:rPr lang="zh-CN" altLang="en-US" sz="1200" kern="1200" dirty="0" smtClean="0">
                <a:solidFill>
                  <a:schemeClr val="tx1"/>
                </a:solidFill>
                <a:effectLst/>
                <a:latin typeface="+mn-lt"/>
                <a:ea typeface="+mn-ea"/>
                <a:cs typeface="+mn-cs"/>
              </a:rPr>
              <a:t>的单通道增强，同时说明</a:t>
            </a:r>
            <a:r>
              <a:rPr lang="en-US" altLang="zh-CN" sz="1200" kern="1200" dirty="0" err="1" smtClean="0">
                <a:solidFill>
                  <a:schemeClr val="tx1"/>
                </a:solidFill>
                <a:effectLst/>
                <a:latin typeface="+mn-lt"/>
                <a:ea typeface="+mn-ea"/>
                <a:cs typeface="+mn-cs"/>
              </a:rPr>
              <a:t>speex</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webrt</a:t>
            </a:r>
            <a:r>
              <a:rPr lang="zh-CN" altLang="en-US" sz="1200" kern="1200" dirty="0" smtClean="0">
                <a:solidFill>
                  <a:schemeClr val="tx1"/>
                </a:solidFill>
                <a:effectLst/>
                <a:latin typeface="+mn-lt"/>
                <a:ea typeface="+mn-ea"/>
                <a:cs typeface="+mn-cs"/>
              </a:rPr>
              <a:t>里面都有现成的单通道降噪算法。</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81</a:t>
            </a:fld>
            <a:endParaRPr lang="zh-CN" altLang="en-US"/>
          </a:p>
        </p:txBody>
      </p:sp>
    </p:spTree>
    <p:extLst>
      <p:ext uri="{BB962C8B-B14F-4D97-AF65-F5344CB8AC3E}">
        <p14:creationId xmlns:p14="http://schemas.microsoft.com/office/powerpoint/2010/main" val="31338185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给出一个纯净声音和混响声音的例子作为对比</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82</a:t>
            </a:fld>
            <a:endParaRPr lang="zh-CN" altLang="en-US"/>
          </a:p>
        </p:txBody>
      </p:sp>
    </p:spTree>
    <p:extLst>
      <p:ext uri="{BB962C8B-B14F-4D97-AF65-F5344CB8AC3E}">
        <p14:creationId xmlns:p14="http://schemas.microsoft.com/office/powerpoint/2010/main" val="13662451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a:t>
            </a:r>
            <a:r>
              <a:rPr lang="en-US" altLang="zh-CN" sz="1200" kern="1200" dirty="0" smtClean="0">
                <a:solidFill>
                  <a:schemeClr val="tx1"/>
                </a:solidFill>
                <a:effectLst/>
                <a:latin typeface="+mn-lt"/>
                <a:ea typeface="+mn-ea"/>
                <a:cs typeface="+mn-cs"/>
              </a:rPr>
              <a:t>T60</a:t>
            </a:r>
            <a:r>
              <a:rPr lang="zh-CN" altLang="en-US" sz="1200" kern="1200" dirty="0" smtClean="0">
                <a:solidFill>
                  <a:schemeClr val="tx1"/>
                </a:solidFill>
                <a:effectLst/>
                <a:latin typeface="+mn-lt"/>
                <a:ea typeface="+mn-ea"/>
                <a:cs typeface="+mn-cs"/>
              </a:rPr>
              <a:t>的概念，与什么东西有关，房间大小，墙壁吸声系数，声源到麦克的距离等。</a:t>
            </a:r>
            <a:endParaRPr lang="en-US" altLang="zh-CN" sz="1200" kern="1200" dirty="0" smtClean="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83</a:t>
            </a:fld>
            <a:endParaRPr lang="zh-CN" altLang="en-US"/>
          </a:p>
        </p:txBody>
      </p:sp>
    </p:spTree>
    <p:extLst>
      <p:ext uri="{BB962C8B-B14F-4D97-AF65-F5344CB8AC3E}">
        <p14:creationId xmlns:p14="http://schemas.microsoft.com/office/powerpoint/2010/main" val="24229287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找几个房间冲击响应卷积语音的例子，说明语音可以模拟各种环境，增加趣闻性</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向外延伸，</a:t>
            </a:r>
            <a:r>
              <a:rPr lang="en-US" altLang="zh-CN" sz="1200" kern="1200" dirty="0" err="1" smtClean="0">
                <a:solidFill>
                  <a:schemeClr val="tx1"/>
                </a:solidFill>
                <a:effectLst/>
                <a:latin typeface="+mn-lt"/>
                <a:ea typeface="+mn-ea"/>
                <a:cs typeface="+mn-cs"/>
              </a:rPr>
              <a:t>hrtf</a:t>
            </a:r>
            <a:r>
              <a:rPr lang="zh-CN" altLang="en-US" sz="1200" kern="1200" dirty="0" smtClean="0">
                <a:solidFill>
                  <a:schemeClr val="tx1"/>
                </a:solidFill>
                <a:effectLst/>
                <a:latin typeface="+mn-lt"/>
                <a:ea typeface="+mn-ea"/>
                <a:cs typeface="+mn-cs"/>
              </a:rPr>
              <a:t>的含义，</a:t>
            </a:r>
            <a:r>
              <a:rPr lang="en-US" altLang="zh-CN" sz="1200" kern="1200" dirty="0" err="1" smtClean="0">
                <a:solidFill>
                  <a:schemeClr val="tx1"/>
                </a:solidFill>
                <a:effectLst/>
                <a:latin typeface="+mn-lt"/>
                <a:ea typeface="+mn-ea"/>
                <a:cs typeface="+mn-cs"/>
              </a:rPr>
              <a:t>vr</a:t>
            </a:r>
            <a:r>
              <a:rPr lang="zh-CN" altLang="en-US" sz="1200" kern="1200" dirty="0" smtClean="0">
                <a:solidFill>
                  <a:schemeClr val="tx1"/>
                </a:solidFill>
                <a:effectLst/>
                <a:latin typeface="+mn-lt"/>
                <a:ea typeface="+mn-ea"/>
                <a:cs typeface="+mn-cs"/>
              </a:rPr>
              <a:t>音效等等</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84</a:t>
            </a:fld>
            <a:endParaRPr lang="zh-CN" altLang="en-US"/>
          </a:p>
        </p:txBody>
      </p:sp>
    </p:spTree>
    <p:extLst>
      <p:ext uri="{BB962C8B-B14F-4D97-AF65-F5344CB8AC3E}">
        <p14:creationId xmlns:p14="http://schemas.microsoft.com/office/powerpoint/2010/main" val="30429086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85</a:t>
            </a:fld>
            <a:endParaRPr lang="zh-CN" altLang="en-US"/>
          </a:p>
        </p:txBody>
      </p:sp>
    </p:spTree>
    <p:extLst>
      <p:ext uri="{BB962C8B-B14F-4D97-AF65-F5344CB8AC3E}">
        <p14:creationId xmlns:p14="http://schemas.microsoft.com/office/powerpoint/2010/main" val="40663428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86</a:t>
            </a:fld>
            <a:endParaRPr lang="zh-CN" altLang="en-US"/>
          </a:p>
        </p:txBody>
      </p:sp>
    </p:spTree>
    <p:extLst>
      <p:ext uri="{BB962C8B-B14F-4D97-AF65-F5344CB8AC3E}">
        <p14:creationId xmlns:p14="http://schemas.microsoft.com/office/powerpoint/2010/main" val="21917231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87</a:t>
            </a:fld>
            <a:endParaRPr lang="zh-CN" altLang="en-US"/>
          </a:p>
        </p:txBody>
      </p:sp>
    </p:spTree>
    <p:extLst>
      <p:ext uri="{BB962C8B-B14F-4D97-AF65-F5344CB8AC3E}">
        <p14:creationId xmlns:p14="http://schemas.microsoft.com/office/powerpoint/2010/main" val="19496541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88</a:t>
            </a:fld>
            <a:endParaRPr lang="zh-CN" altLang="en-US"/>
          </a:p>
        </p:txBody>
      </p:sp>
    </p:spTree>
    <p:extLst>
      <p:ext uri="{BB962C8B-B14F-4D97-AF65-F5344CB8AC3E}">
        <p14:creationId xmlns:p14="http://schemas.microsoft.com/office/powerpoint/2010/main" val="26679565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89</a:t>
            </a:fld>
            <a:endParaRPr lang="zh-CN" altLang="en-US"/>
          </a:p>
        </p:txBody>
      </p:sp>
    </p:spTree>
    <p:extLst>
      <p:ext uri="{BB962C8B-B14F-4D97-AF65-F5344CB8AC3E}">
        <p14:creationId xmlns:p14="http://schemas.microsoft.com/office/powerpoint/2010/main" val="1334866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1000,990Hz,</a:t>
            </a:r>
            <a:r>
              <a:rPr lang="zh-CN" altLang="en-US" dirty="0" smtClean="0"/>
              <a:t>后面是平滑</a:t>
            </a:r>
            <a:r>
              <a:rPr lang="en-US" altLang="zh-CN" dirty="0" smtClean="0"/>
              <a:t>3</a:t>
            </a:r>
            <a:r>
              <a:rPr lang="zh-CN" altLang="en-US" dirty="0" smtClean="0"/>
              <a:t>次，</a:t>
            </a:r>
            <a:r>
              <a:rPr lang="en-US" altLang="zh-CN" dirty="0" smtClean="0"/>
              <a:t>overlap50%</a:t>
            </a:r>
          </a:p>
          <a:p>
            <a:r>
              <a:rPr lang="zh-CN" altLang="en-US" dirty="0" smtClean="0"/>
              <a:t>画几个图解释下</a:t>
            </a:r>
            <a:r>
              <a:rPr lang="en-US" altLang="zh-CN" dirty="0" smtClean="0"/>
              <a:t>overlap</a:t>
            </a:r>
            <a:r>
              <a:rPr lang="zh-CN" altLang="en-US" dirty="0" smtClean="0"/>
              <a:t>的含义，也可以不</a:t>
            </a:r>
            <a:r>
              <a:rPr lang="en-US" altLang="zh-CN" dirty="0" smtClean="0"/>
              <a:t>overlap</a:t>
            </a:r>
            <a:r>
              <a:rPr lang="zh-CN" altLang="en-US" dirty="0" smtClean="0"/>
              <a:t>，最高</a:t>
            </a:r>
            <a:r>
              <a:rPr lang="en-US" altLang="zh-CN" dirty="0" smtClean="0"/>
              <a:t>75%</a:t>
            </a:r>
            <a:r>
              <a:rPr lang="zh-CN" altLang="en-US" dirty="0" smtClean="0"/>
              <a:t>，多了没有意义了</a:t>
            </a:r>
            <a:endParaRPr lang="zh-CN" altLang="en-US" dirty="0"/>
          </a:p>
        </p:txBody>
      </p:sp>
      <p:sp>
        <p:nvSpPr>
          <p:cNvPr id="4" name="灯片编号占位符 3"/>
          <p:cNvSpPr>
            <a:spLocks noGrp="1"/>
          </p:cNvSpPr>
          <p:nvPr>
            <p:ph type="sldNum" sz="quarter" idx="10"/>
          </p:nvPr>
        </p:nvSpPr>
        <p:spPr/>
        <p:txBody>
          <a:bodyPr/>
          <a:lstStyle/>
          <a:p>
            <a:fld id="{3ABC581A-3CCB-46C8-AD61-3D8BB20447C6}" type="slidenum">
              <a:rPr lang="zh-CN" altLang="en-US" smtClean="0"/>
              <a:t>9</a:t>
            </a:fld>
            <a:endParaRPr lang="zh-CN" altLang="en-US"/>
          </a:p>
        </p:txBody>
      </p:sp>
    </p:spTree>
    <p:extLst>
      <p:ext uri="{BB962C8B-B14F-4D97-AF65-F5344CB8AC3E}">
        <p14:creationId xmlns:p14="http://schemas.microsoft.com/office/powerpoint/2010/main" val="35116833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90</a:t>
            </a:fld>
            <a:endParaRPr lang="zh-CN" altLang="en-US"/>
          </a:p>
        </p:txBody>
      </p:sp>
    </p:spTree>
    <p:extLst>
      <p:ext uri="{BB962C8B-B14F-4D97-AF65-F5344CB8AC3E}">
        <p14:creationId xmlns:p14="http://schemas.microsoft.com/office/powerpoint/2010/main" val="10267048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给出一个例子，处理前后对比</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91</a:t>
            </a:fld>
            <a:endParaRPr lang="zh-CN" altLang="en-US"/>
          </a:p>
        </p:txBody>
      </p:sp>
    </p:spTree>
    <p:extLst>
      <p:ext uri="{BB962C8B-B14F-4D97-AF65-F5344CB8AC3E}">
        <p14:creationId xmlns:p14="http://schemas.microsoft.com/office/powerpoint/2010/main" val="39334907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介绍一下背景，</a:t>
            </a:r>
            <a:r>
              <a:rPr lang="en-US" altLang="zh-CN" sz="1200" kern="1200" dirty="0" smtClean="0">
                <a:solidFill>
                  <a:schemeClr val="tx1"/>
                </a:solidFill>
                <a:effectLst/>
                <a:latin typeface="+mn-lt"/>
                <a:ea typeface="+mn-ea"/>
                <a:cs typeface="+mn-cs"/>
              </a:rPr>
              <a:t>NTT</a:t>
            </a:r>
            <a:r>
              <a:rPr lang="zh-CN" altLang="en-US" sz="1200" kern="1200" dirty="0" smtClean="0">
                <a:solidFill>
                  <a:schemeClr val="tx1"/>
                </a:solidFill>
                <a:effectLst/>
                <a:latin typeface="+mn-lt"/>
                <a:ea typeface="+mn-ea"/>
                <a:cs typeface="+mn-cs"/>
              </a:rPr>
              <a:t>部门，</a:t>
            </a:r>
            <a:r>
              <a:rPr lang="en-US" altLang="zh-CN" sz="1200" kern="1200" dirty="0" smtClean="0">
                <a:solidFill>
                  <a:schemeClr val="tx1"/>
                </a:solidFill>
                <a:effectLst/>
                <a:latin typeface="+mn-lt"/>
                <a:ea typeface="+mn-ea"/>
                <a:cs typeface="+mn-cs"/>
              </a:rPr>
              <a:t>2015chime</a:t>
            </a:r>
            <a:r>
              <a:rPr lang="zh-CN" altLang="en-US" sz="1200" kern="1200" dirty="0" smtClean="0">
                <a:solidFill>
                  <a:schemeClr val="tx1"/>
                </a:solidFill>
                <a:effectLst/>
                <a:latin typeface="+mn-lt"/>
                <a:ea typeface="+mn-ea"/>
                <a:cs typeface="+mn-cs"/>
              </a:rPr>
              <a:t>比赛</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今年比赛没参加，讯飞拿了第一名</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92</a:t>
            </a:fld>
            <a:endParaRPr lang="zh-CN" altLang="en-US"/>
          </a:p>
        </p:txBody>
      </p:sp>
    </p:spTree>
    <p:extLst>
      <p:ext uri="{BB962C8B-B14F-4D97-AF65-F5344CB8AC3E}">
        <p14:creationId xmlns:p14="http://schemas.microsoft.com/office/powerpoint/2010/main" val="23126180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给出一个例子，处理前后对比</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93</a:t>
            </a:fld>
            <a:endParaRPr lang="zh-CN" altLang="en-US"/>
          </a:p>
        </p:txBody>
      </p:sp>
    </p:spTree>
    <p:extLst>
      <p:ext uri="{BB962C8B-B14F-4D97-AF65-F5344CB8AC3E}">
        <p14:creationId xmlns:p14="http://schemas.microsoft.com/office/powerpoint/2010/main" val="22890292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给出一个例子，处理前后对比</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94</a:t>
            </a:fld>
            <a:endParaRPr lang="zh-CN" altLang="en-US"/>
          </a:p>
        </p:txBody>
      </p:sp>
    </p:spTree>
    <p:extLst>
      <p:ext uri="{BB962C8B-B14F-4D97-AF65-F5344CB8AC3E}">
        <p14:creationId xmlns:p14="http://schemas.microsoft.com/office/powerpoint/2010/main" val="4438391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给出一个例子，处理前后对比</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95</a:t>
            </a:fld>
            <a:endParaRPr lang="zh-CN" altLang="en-US"/>
          </a:p>
        </p:txBody>
      </p:sp>
    </p:spTree>
    <p:extLst>
      <p:ext uri="{BB962C8B-B14F-4D97-AF65-F5344CB8AC3E}">
        <p14:creationId xmlns:p14="http://schemas.microsoft.com/office/powerpoint/2010/main" val="28838533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给出一个例子，处理前后对比</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96</a:t>
            </a:fld>
            <a:endParaRPr lang="zh-CN" altLang="en-US"/>
          </a:p>
        </p:txBody>
      </p:sp>
    </p:spTree>
    <p:extLst>
      <p:ext uri="{BB962C8B-B14F-4D97-AF65-F5344CB8AC3E}">
        <p14:creationId xmlns:p14="http://schemas.microsoft.com/office/powerpoint/2010/main" val="38180426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万物归总，各模块之间的</a:t>
            </a:r>
            <a:r>
              <a:rPr lang="zh-CN" altLang="en-US" sz="1200" kern="1200" dirty="0" smtClean="0">
                <a:solidFill>
                  <a:schemeClr val="tx1"/>
                </a:solidFill>
                <a:effectLst/>
                <a:latin typeface="+mn-lt"/>
                <a:ea typeface="+mn-ea"/>
                <a:cs typeface="+mn-cs"/>
              </a:rPr>
              <a:t>联系</a:t>
            </a:r>
            <a:endParaRPr lang="en-US" altLang="zh-CN" sz="1200" kern="1200" dirty="0" smtClean="0">
              <a:solidFill>
                <a:schemeClr val="tx1"/>
              </a:solidFill>
              <a:effectLst/>
              <a:latin typeface="+mn-lt"/>
              <a:ea typeface="+mn-ea"/>
              <a:cs typeface="+mn-cs"/>
            </a:endParaRPr>
          </a:p>
          <a:p>
            <a:r>
              <a:rPr lang="zh-CN" altLang="zh-CN" sz="1500" kern="1200" smtClean="0">
                <a:solidFill>
                  <a:schemeClr val="tx1"/>
                </a:solidFill>
                <a:effectLst/>
                <a:latin typeface="+mn-lt"/>
                <a:ea typeface="+mn-ea"/>
                <a:cs typeface="+mn-cs"/>
              </a:rPr>
              <a:t>学习是越学越简单，与武侠相关联</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多举出一些例子，信道均衡，自适应线谱增强</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97</a:t>
            </a:fld>
            <a:endParaRPr lang="zh-CN" altLang="en-US"/>
          </a:p>
        </p:txBody>
      </p:sp>
    </p:spTree>
    <p:extLst>
      <p:ext uri="{BB962C8B-B14F-4D97-AF65-F5344CB8AC3E}">
        <p14:creationId xmlns:p14="http://schemas.microsoft.com/office/powerpoint/2010/main" val="145822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万物归总，各模块之间的联系</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多举出一些例子，信道均衡，自适应线谱增强</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98</a:t>
            </a:fld>
            <a:endParaRPr lang="zh-CN" altLang="en-US"/>
          </a:p>
        </p:txBody>
      </p:sp>
    </p:spTree>
    <p:extLst>
      <p:ext uri="{BB962C8B-B14F-4D97-AF65-F5344CB8AC3E}">
        <p14:creationId xmlns:p14="http://schemas.microsoft.com/office/powerpoint/2010/main" val="12141362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万物归总，各模块之间的联系</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多举出一些例子，信道均衡，自适应线谱增强</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BC581A-3CCB-46C8-AD61-3D8BB20447C6}" type="slidenum">
              <a:rPr lang="zh-CN" altLang="en-US" smtClean="0"/>
              <a:t>99</a:t>
            </a:fld>
            <a:endParaRPr lang="zh-CN" altLang="en-US"/>
          </a:p>
        </p:txBody>
      </p:sp>
    </p:spTree>
    <p:extLst>
      <p:ext uri="{BB962C8B-B14F-4D97-AF65-F5344CB8AC3E}">
        <p14:creationId xmlns:p14="http://schemas.microsoft.com/office/powerpoint/2010/main" val="371699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solidFill>
          <a:srgbClr val="2ECC7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2741612"/>
            <a:ext cx="12190413" cy="1219200"/>
          </a:xfrm>
          <a:solidFill>
            <a:srgbClr val="00B050"/>
          </a:solidFill>
        </p:spPr>
        <p:txBody>
          <a:bodyPr/>
          <a:lstStyle>
            <a:lvl1pPr algn="ctr">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562" y="4488921"/>
            <a:ext cx="8533289" cy="1224491"/>
          </a:xfrm>
        </p:spPr>
        <p:txBody>
          <a:bodyPr/>
          <a:lstStyle>
            <a:lvl1pPr marL="0" indent="0" algn="ctr">
              <a:buNone/>
              <a:defRPr>
                <a:solidFill>
                  <a:schemeClr val="bg1"/>
                </a:solidFill>
              </a:defRPr>
            </a:lvl1pPr>
            <a:lvl2pPr marL="574675" indent="0" algn="ctr">
              <a:buNone/>
              <a:defRPr/>
            </a:lvl2pPr>
            <a:lvl3pPr marL="1149350" indent="0" algn="ctr">
              <a:buNone/>
              <a:defRPr/>
            </a:lvl3pPr>
            <a:lvl4pPr marL="1724025" indent="0" algn="ctr">
              <a:buNone/>
              <a:defRPr/>
            </a:lvl4pPr>
            <a:lvl5pPr marL="2298700" indent="0" algn="ctr">
              <a:buNone/>
              <a:defRPr/>
            </a:lvl5pPr>
            <a:lvl6pPr marL="2872740" indent="0" algn="ctr">
              <a:buNone/>
              <a:defRPr/>
            </a:lvl6pPr>
            <a:lvl7pPr marL="3447415" indent="0" algn="ctr">
              <a:buNone/>
              <a:defRPr/>
            </a:lvl7pPr>
            <a:lvl8pPr marL="4022090" indent="0" algn="ctr">
              <a:buNone/>
              <a:defRPr/>
            </a:lvl8pPr>
            <a:lvl9pPr marL="4596765" indent="0" algn="ctr">
              <a:buNone/>
              <a:defRPr/>
            </a:lvl9pPr>
          </a:lstStyle>
          <a:p>
            <a:r>
              <a:rPr lang="zh-CN" altLang="en-US" noProof="1" smtClean="0"/>
              <a:t>单击此处编辑母版副标题样式</a:t>
            </a:r>
            <a:endParaRPr lang="zh-CN" altLang="en-US" noProof="1"/>
          </a:p>
        </p:txBody>
      </p:sp>
    </p:spTree>
    <p:extLst>
      <p:ext uri="{BB962C8B-B14F-4D97-AF65-F5344CB8AC3E}">
        <p14:creationId xmlns:p14="http://schemas.microsoft.com/office/powerpoint/2010/main" val="111671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521" y="1848380"/>
            <a:ext cx="10971372" cy="4931832"/>
          </a:xfrm>
        </p:spPr>
        <p:txBody>
          <a:bodyPr vert="eaVert"/>
          <a:lstStyle>
            <a:lvl1pPr>
              <a:defRPr>
                <a:solidFill>
                  <a:schemeClr val="tx1">
                    <a:lumMod val="65000"/>
                    <a:lumOff val="35000"/>
                  </a:schemeClr>
                </a:solidFill>
              </a:defRPr>
            </a:lvl1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634387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981406" y="317233"/>
            <a:ext cx="1599486" cy="6386779"/>
          </a:xfrm>
        </p:spPr>
        <p:txBody>
          <a:bodyPr vert="eaVert"/>
          <a:lstStyle>
            <a:lvl1pPr>
              <a:defRPr sz="4000"/>
            </a:lvl1p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521" y="317233"/>
            <a:ext cx="9371885" cy="6386779"/>
          </a:xfrm>
        </p:spPr>
        <p:txBody>
          <a:bodyPr vert="eaVert"/>
          <a:lstStyle>
            <a:lvl1pPr>
              <a:defRPr>
                <a:solidFill>
                  <a:schemeClr val="tx1">
                    <a:lumMod val="65000"/>
                    <a:lumOff val="35000"/>
                  </a:schemeClr>
                </a:solidFill>
              </a:defRPr>
            </a:lvl1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35457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p:txBody>
      </p:sp>
    </p:spTree>
    <p:extLst>
      <p:ext uri="{BB962C8B-B14F-4D97-AF65-F5344CB8AC3E}">
        <p14:creationId xmlns:p14="http://schemas.microsoft.com/office/powerpoint/2010/main" val="1611631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5789612"/>
            <a:ext cx="10361851" cy="1066800"/>
          </a:xfrm>
        </p:spPr>
        <p:txBody>
          <a:bodyPr anchor="t"/>
          <a:lstStyle>
            <a:lvl1pPr algn="l">
              <a:defRPr sz="5000" b="0"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2959" y="1065212"/>
            <a:ext cx="10361851" cy="4724399"/>
          </a:xfrm>
        </p:spPr>
        <p:txBody>
          <a:bodyPr anchor="b"/>
          <a:lstStyle>
            <a:lvl1pPr marL="0" indent="0">
              <a:buNone/>
              <a:defRPr sz="2800">
                <a:solidFill>
                  <a:schemeClr val="tx1">
                    <a:lumMod val="65000"/>
                    <a:lumOff val="35000"/>
                  </a:schemeClr>
                </a:solidFill>
              </a:defRPr>
            </a:lvl1pPr>
            <a:lvl2pPr marL="574675" indent="0">
              <a:buNone/>
              <a:defRPr sz="2300"/>
            </a:lvl2pPr>
            <a:lvl3pPr marL="1149350" indent="0">
              <a:buNone/>
              <a:defRPr sz="2000"/>
            </a:lvl3pPr>
            <a:lvl4pPr marL="1724025" indent="0">
              <a:buNone/>
              <a:defRPr sz="1800"/>
            </a:lvl4pPr>
            <a:lvl5pPr marL="2298700" indent="0">
              <a:buNone/>
              <a:defRPr sz="1800"/>
            </a:lvl5pPr>
            <a:lvl6pPr marL="2872740" indent="0">
              <a:buNone/>
              <a:defRPr sz="1800"/>
            </a:lvl6pPr>
            <a:lvl7pPr marL="3447415" indent="0">
              <a:buNone/>
              <a:defRPr sz="1800"/>
            </a:lvl7pPr>
            <a:lvl8pPr marL="4022090" indent="0">
              <a:buNone/>
              <a:defRPr sz="1800"/>
            </a:lvl8pPr>
            <a:lvl9pPr marL="4596765" indent="0">
              <a:buNone/>
              <a:defRPr sz="1800"/>
            </a:lvl9pPr>
          </a:lstStyle>
          <a:p>
            <a:pPr lvl="0"/>
            <a:r>
              <a:rPr lang="zh-CN" altLang="en-US" noProof="1" smtClean="0"/>
              <a:t>单击此处编辑母版文本样式</a:t>
            </a:r>
          </a:p>
        </p:txBody>
      </p:sp>
    </p:spTree>
    <p:extLst>
      <p:ext uri="{BB962C8B-B14F-4D97-AF65-F5344CB8AC3E}">
        <p14:creationId xmlns:p14="http://schemas.microsoft.com/office/powerpoint/2010/main" val="236261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521" y="1848380"/>
            <a:ext cx="5384099" cy="5617632"/>
          </a:xfrm>
        </p:spPr>
        <p:txBody>
          <a:bodyPr/>
          <a:lstStyle>
            <a:lvl1pPr>
              <a:defRPr sz="3500">
                <a:solidFill>
                  <a:schemeClr val="tx1">
                    <a:lumMod val="65000"/>
                    <a:lumOff val="35000"/>
                  </a:schemeClr>
                </a:solidFill>
              </a:defRPr>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96793" y="1848380"/>
            <a:ext cx="5384099" cy="5617632"/>
          </a:xfrm>
        </p:spPr>
        <p:txBody>
          <a:bodyPr/>
          <a:lstStyle>
            <a:lvl1pPr>
              <a:defRPr sz="3500">
                <a:solidFill>
                  <a:schemeClr val="tx1">
                    <a:lumMod val="65000"/>
                    <a:lumOff val="35000"/>
                  </a:schemeClr>
                </a:solidFill>
              </a:defRPr>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974873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521" y="1773198"/>
            <a:ext cx="5386216" cy="738984"/>
          </a:xfrm>
        </p:spPr>
        <p:txBody>
          <a:bodyPr anchor="b"/>
          <a:lstStyle>
            <a:lvl1pPr marL="0" indent="0">
              <a:buNone/>
              <a:defRPr sz="3000" b="1">
                <a:solidFill>
                  <a:schemeClr val="tx1">
                    <a:lumMod val="65000"/>
                    <a:lumOff val="35000"/>
                  </a:schemeClr>
                </a:solidFill>
              </a:defRPr>
            </a:lvl1pPr>
            <a:lvl2pPr marL="574675" indent="0">
              <a:buNone/>
              <a:defRPr sz="2500" b="1"/>
            </a:lvl2pPr>
            <a:lvl3pPr marL="1149350" indent="0">
              <a:buNone/>
              <a:defRPr sz="2300" b="1"/>
            </a:lvl3pPr>
            <a:lvl4pPr marL="1724025" indent="0">
              <a:buNone/>
              <a:defRPr sz="2000" b="1"/>
            </a:lvl4pPr>
            <a:lvl5pPr marL="2298700" indent="0">
              <a:buNone/>
              <a:defRPr sz="2000" b="1"/>
            </a:lvl5pPr>
            <a:lvl6pPr marL="2872740" indent="0">
              <a:buNone/>
              <a:defRPr sz="2000" b="1"/>
            </a:lvl6pPr>
            <a:lvl7pPr marL="3447415" indent="0">
              <a:buNone/>
              <a:defRPr sz="2000" b="1"/>
            </a:lvl7pPr>
            <a:lvl8pPr marL="4022090" indent="0">
              <a:buNone/>
              <a:defRPr sz="2000" b="1"/>
            </a:lvl8pPr>
            <a:lvl9pPr marL="4596765" indent="0">
              <a:buNone/>
              <a:defRPr sz="20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521" y="2512182"/>
            <a:ext cx="5386216" cy="4564104"/>
          </a:xfrm>
        </p:spPr>
        <p:txBody>
          <a:bodyPr/>
          <a:lstStyle>
            <a:lvl1pPr>
              <a:defRPr sz="3000">
                <a:solidFill>
                  <a:schemeClr val="tx1">
                    <a:lumMod val="65000"/>
                    <a:lumOff val="35000"/>
                  </a:schemeClr>
                </a:solidFill>
              </a:defRPr>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561" y="1773198"/>
            <a:ext cx="5388332" cy="738984"/>
          </a:xfrm>
        </p:spPr>
        <p:txBody>
          <a:bodyPr anchor="b"/>
          <a:lstStyle>
            <a:lvl1pPr marL="0" indent="0">
              <a:buNone/>
              <a:defRPr sz="3000" b="1">
                <a:solidFill>
                  <a:schemeClr val="tx1">
                    <a:lumMod val="65000"/>
                    <a:lumOff val="35000"/>
                  </a:schemeClr>
                </a:solidFill>
              </a:defRPr>
            </a:lvl1pPr>
            <a:lvl2pPr marL="574675" indent="0">
              <a:buNone/>
              <a:defRPr sz="2500" b="1"/>
            </a:lvl2pPr>
            <a:lvl3pPr marL="1149350" indent="0">
              <a:buNone/>
              <a:defRPr sz="2300" b="1"/>
            </a:lvl3pPr>
            <a:lvl4pPr marL="1724025" indent="0">
              <a:buNone/>
              <a:defRPr sz="2000" b="1"/>
            </a:lvl4pPr>
            <a:lvl5pPr marL="2298700" indent="0">
              <a:buNone/>
              <a:defRPr sz="2000" b="1"/>
            </a:lvl5pPr>
            <a:lvl6pPr marL="2872740" indent="0">
              <a:buNone/>
              <a:defRPr sz="2000" b="1"/>
            </a:lvl6pPr>
            <a:lvl7pPr marL="3447415" indent="0">
              <a:buNone/>
              <a:defRPr sz="2000" b="1"/>
            </a:lvl7pPr>
            <a:lvl8pPr marL="4022090" indent="0">
              <a:buNone/>
              <a:defRPr sz="2000" b="1"/>
            </a:lvl8pPr>
            <a:lvl9pPr marL="4596765" indent="0">
              <a:buNone/>
              <a:defRPr sz="20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561" y="2512182"/>
            <a:ext cx="5388332" cy="4564104"/>
          </a:xfrm>
        </p:spPr>
        <p:txBody>
          <a:bodyPr/>
          <a:lstStyle>
            <a:lvl1pPr>
              <a:defRPr sz="3000">
                <a:solidFill>
                  <a:schemeClr val="tx1">
                    <a:lumMod val="65000"/>
                    <a:lumOff val="35000"/>
                  </a:schemeClr>
                </a:solidFill>
              </a:defRPr>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47319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256189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9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315398"/>
            <a:ext cx="4010562" cy="1342275"/>
          </a:xfrm>
        </p:spPr>
        <p:txBody>
          <a:bodyPr anchor="b"/>
          <a:lstStyle>
            <a:lvl1pPr algn="l">
              <a:defRPr sz="25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6113" y="315399"/>
            <a:ext cx="6814779" cy="6464813"/>
          </a:xfrm>
        </p:spPr>
        <p:txBody>
          <a:bodyPr/>
          <a:lstStyle>
            <a:lvl1pPr>
              <a:defRPr sz="4000">
                <a:solidFill>
                  <a:schemeClr val="tx1">
                    <a:lumMod val="65000"/>
                    <a:lumOff val="35000"/>
                  </a:schemeClr>
                </a:solidFill>
              </a:defRPr>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521" y="1657674"/>
            <a:ext cx="4010562" cy="5122538"/>
          </a:xfrm>
        </p:spPr>
        <p:txBody>
          <a:bodyPr/>
          <a:lstStyle>
            <a:lvl1pPr marL="0" indent="0">
              <a:buNone/>
              <a:defRPr sz="1800"/>
            </a:lvl1pPr>
            <a:lvl2pPr marL="574675" indent="0">
              <a:buNone/>
              <a:defRPr sz="1500"/>
            </a:lvl2pPr>
            <a:lvl3pPr marL="1149350" indent="0">
              <a:buNone/>
              <a:defRPr sz="1300"/>
            </a:lvl3pPr>
            <a:lvl4pPr marL="1724025" indent="0">
              <a:buNone/>
              <a:defRPr sz="1100"/>
            </a:lvl4pPr>
            <a:lvl5pPr marL="2298700" indent="0">
              <a:buNone/>
              <a:defRPr sz="1100"/>
            </a:lvl5pPr>
            <a:lvl6pPr marL="2872740" indent="0">
              <a:buNone/>
              <a:defRPr sz="1100"/>
            </a:lvl6pPr>
            <a:lvl7pPr marL="3447415" indent="0">
              <a:buNone/>
              <a:defRPr sz="1100"/>
            </a:lvl7pPr>
            <a:lvl8pPr marL="4022090" indent="0">
              <a:buNone/>
              <a:defRPr sz="1100"/>
            </a:lvl8pPr>
            <a:lvl9pPr marL="4596765" indent="0">
              <a:buNone/>
              <a:defRPr sz="1100"/>
            </a:lvl9pPr>
          </a:lstStyle>
          <a:p>
            <a:pPr lvl="0"/>
            <a:r>
              <a:rPr lang="zh-CN" altLang="en-US" noProof="1" smtClean="0"/>
              <a:t>单击此处编辑母版文本样式</a:t>
            </a:r>
          </a:p>
        </p:txBody>
      </p:sp>
    </p:spTree>
    <p:extLst>
      <p:ext uri="{BB962C8B-B14F-4D97-AF65-F5344CB8AC3E}">
        <p14:creationId xmlns:p14="http://schemas.microsoft.com/office/powerpoint/2010/main" val="2656483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5545137"/>
            <a:ext cx="7314248" cy="654635"/>
          </a:xfrm>
        </p:spPr>
        <p:txBody>
          <a:bodyPr anchor="b"/>
          <a:lstStyle>
            <a:lvl1pPr algn="l">
              <a:defRPr sz="25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406" y="707812"/>
            <a:ext cx="7314248" cy="4752975"/>
          </a:xfrm>
        </p:spPr>
        <p:txBody>
          <a:bodyPr/>
          <a:lstStyle>
            <a:lvl1pPr marL="0" indent="0">
              <a:buNone/>
              <a:defRPr sz="4000">
                <a:solidFill>
                  <a:schemeClr val="tx1">
                    <a:lumMod val="65000"/>
                    <a:lumOff val="35000"/>
                  </a:schemeClr>
                </a:solidFill>
              </a:defRPr>
            </a:lvl1pPr>
            <a:lvl2pPr marL="574675" indent="0">
              <a:buNone/>
              <a:defRPr sz="3500"/>
            </a:lvl2pPr>
            <a:lvl3pPr marL="1149350" indent="0">
              <a:buNone/>
              <a:defRPr sz="3000"/>
            </a:lvl3pPr>
            <a:lvl4pPr marL="1724025" indent="0">
              <a:buNone/>
              <a:defRPr sz="2500"/>
            </a:lvl4pPr>
            <a:lvl5pPr marL="2298700" indent="0">
              <a:buNone/>
              <a:defRPr sz="2500"/>
            </a:lvl5pPr>
            <a:lvl6pPr marL="2872740" indent="0">
              <a:buNone/>
              <a:defRPr sz="2500"/>
            </a:lvl6pPr>
            <a:lvl7pPr marL="3447415" indent="0">
              <a:buNone/>
              <a:defRPr sz="2500"/>
            </a:lvl7pPr>
            <a:lvl8pPr marL="4022090" indent="0">
              <a:buNone/>
              <a:defRPr sz="2500"/>
            </a:lvl8pPr>
            <a:lvl9pPr marL="4596765" indent="0">
              <a:buNone/>
              <a:defRPr sz="2500"/>
            </a:lvl9pPr>
          </a:lstStyle>
          <a:p>
            <a:pPr lvl="0"/>
            <a:r>
              <a:rPr lang="zh-CN" altLang="en-US" noProof="0" dirty="0" smtClean="0"/>
              <a:t>单击图标添加图片</a:t>
            </a:r>
          </a:p>
        </p:txBody>
      </p:sp>
      <p:sp>
        <p:nvSpPr>
          <p:cNvPr id="4" name="文本占位符 3"/>
          <p:cNvSpPr>
            <a:spLocks noGrp="1"/>
          </p:cNvSpPr>
          <p:nvPr>
            <p:ph type="body" sz="half" idx="2"/>
          </p:nvPr>
        </p:nvSpPr>
        <p:spPr>
          <a:xfrm>
            <a:off x="2389406" y="6199772"/>
            <a:ext cx="7314248" cy="929690"/>
          </a:xfrm>
        </p:spPr>
        <p:txBody>
          <a:bodyPr/>
          <a:lstStyle>
            <a:lvl1pPr marL="0" indent="0">
              <a:buNone/>
              <a:defRPr sz="1800">
                <a:solidFill>
                  <a:schemeClr val="tx1">
                    <a:lumMod val="65000"/>
                    <a:lumOff val="35000"/>
                  </a:schemeClr>
                </a:solidFill>
              </a:defRPr>
            </a:lvl1pPr>
            <a:lvl2pPr marL="574675" indent="0">
              <a:buNone/>
              <a:defRPr sz="1500"/>
            </a:lvl2pPr>
            <a:lvl3pPr marL="1149350" indent="0">
              <a:buNone/>
              <a:defRPr sz="1300"/>
            </a:lvl3pPr>
            <a:lvl4pPr marL="1724025" indent="0">
              <a:buNone/>
              <a:defRPr sz="1100"/>
            </a:lvl4pPr>
            <a:lvl5pPr marL="2298700" indent="0">
              <a:buNone/>
              <a:defRPr sz="1100"/>
            </a:lvl5pPr>
            <a:lvl6pPr marL="2872740" indent="0">
              <a:buNone/>
              <a:defRPr sz="1100"/>
            </a:lvl6pPr>
            <a:lvl7pPr marL="3447415" indent="0">
              <a:buNone/>
              <a:defRPr sz="1100"/>
            </a:lvl7pPr>
            <a:lvl8pPr marL="4022090" indent="0">
              <a:buNone/>
              <a:defRPr sz="1100"/>
            </a:lvl8pPr>
            <a:lvl9pPr marL="4596765" indent="0">
              <a:buNone/>
              <a:defRPr sz="1100"/>
            </a:lvl9pPr>
          </a:lstStyle>
          <a:p>
            <a:pPr lvl="0"/>
            <a:r>
              <a:rPr lang="zh-CN" altLang="en-US" noProof="1" smtClean="0"/>
              <a:t>单击此处编辑母版文本样式</a:t>
            </a:r>
          </a:p>
        </p:txBody>
      </p:sp>
    </p:spTree>
    <p:extLst>
      <p:ext uri="{BB962C8B-B14F-4D97-AF65-F5344CB8AC3E}">
        <p14:creationId xmlns:p14="http://schemas.microsoft.com/office/powerpoint/2010/main" val="111090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09600" y="439738"/>
            <a:ext cx="7923213" cy="968375"/>
          </a:xfrm>
          <a:prstGeom prst="rect">
            <a:avLst/>
          </a:prstGeom>
          <a:solidFill>
            <a:srgbClr val="2ECC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4922" tIns="57461" rIns="114922" bIns="57461"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p:cNvSpPr>
          <p:nvPr>
            <p:ph type="body" idx="1"/>
          </p:nvPr>
        </p:nvSpPr>
        <p:spPr bwMode="auto">
          <a:xfrm>
            <a:off x="609600" y="1847850"/>
            <a:ext cx="10971213"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922" tIns="57461" rIns="114922" bIns="57461" numCol="1" anchor="t" anchorCtr="0" compatLnSpc="1">
            <a:prstTxWarp prst="textNoShape">
              <a:avLst/>
            </a:prstTxWarp>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p:txBody>
      </p:sp>
      <p:grpSp>
        <p:nvGrpSpPr>
          <p:cNvPr id="1028" name="组合 6"/>
          <p:cNvGrpSpPr>
            <a:grpSpLocks/>
          </p:cNvGrpSpPr>
          <p:nvPr userDrawn="1"/>
        </p:nvGrpSpPr>
        <p:grpSpPr bwMode="auto">
          <a:xfrm>
            <a:off x="9553575" y="6718300"/>
            <a:ext cx="2192338" cy="814388"/>
            <a:chOff x="9553440" y="6717671"/>
            <a:chExt cx="2192124" cy="815183"/>
          </a:xfrm>
        </p:grpSpPr>
        <p:pic>
          <p:nvPicPr>
            <p:cNvPr id="1029" name="图片 7" descr="1024mooc-logo"/>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53440" y="6717671"/>
              <a:ext cx="2192124" cy="57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extBox 8"/>
            <p:cNvSpPr txBox="1">
              <a:spLocks noChangeArrowheads="1"/>
            </p:cNvSpPr>
            <p:nvPr/>
          </p:nvSpPr>
          <p:spPr bwMode="auto">
            <a:xfrm>
              <a:off x="9634395" y="7232523"/>
              <a:ext cx="1947672" cy="300331"/>
            </a:xfrm>
            <a:prstGeom prst="rect">
              <a:avLst/>
            </a:prstGeom>
            <a:solidFill>
              <a:srgbClr val="35B0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4931" tIns="57465" rIns="114931" bIns="57465">
              <a:spAutoFit/>
            </a:bodyPr>
            <a:lstStyle>
              <a:lvl1pPr marL="1244600" indent="-1244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754313" indent="-4683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3211513" indent="-4683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668713" indent="-4683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4125913" indent="-4683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buFontTx/>
                <a:buNone/>
                <a:defRPr/>
              </a:pPr>
              <a:r>
                <a:rPr lang="zh-CN" altLang="en-US" sz="1200" b="1" smtClean="0">
                  <a:solidFill>
                    <a:schemeClr val="bg1"/>
                  </a:solidFill>
                  <a:latin typeface="微软雅黑" panose="020B0503020204020204" pitchFamily="34" charset="-122"/>
                  <a:cs typeface="Times New Roman" panose="02020603050405020304" pitchFamily="18" charset="0"/>
                </a:rPr>
                <a:t>雷锋网</a:t>
              </a:r>
              <a:r>
                <a:rPr lang="en-US" altLang="zh-CN" sz="1200" b="1" smtClean="0">
                  <a:solidFill>
                    <a:schemeClr val="bg1"/>
                  </a:solidFill>
                  <a:latin typeface="微软雅黑" panose="020B0503020204020204" pitchFamily="34" charset="-122"/>
                  <a:cs typeface="Times New Roman" panose="02020603050405020304" pitchFamily="18" charset="0"/>
                </a:rPr>
                <a:t>|1024MOOC</a:t>
              </a:r>
              <a:r>
                <a:rPr lang="zh-CN" altLang="en-US" sz="1200" b="1" smtClean="0">
                  <a:solidFill>
                    <a:schemeClr val="bg1"/>
                  </a:solidFill>
                  <a:latin typeface="微软雅黑" panose="020B0503020204020204" pitchFamily="34" charset="-122"/>
                  <a:cs typeface="Times New Roman" panose="02020603050405020304" pitchFamily="18" charset="0"/>
                </a:rPr>
                <a:t>学院</a:t>
              </a:r>
            </a:p>
          </p:txBody>
        </p:sp>
      </p:grpSp>
    </p:spTree>
  </p:cSld>
  <p:clrMap bg1="lt1" tx1="dk1" bg2="lt2" tx2="dk2" accent1="accent1" accent2="accent2" accent3="accent3" accent4="accent4" accent5="accent5" accent6="accent6" hlink="hlink" folHlink="folHlink"/>
  <p:sldLayoutIdLst>
    <p:sldLayoutId id="2147483720"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0" fontAlgn="base" hangingPunct="0">
        <a:spcBef>
          <a:spcPct val="0"/>
        </a:spcBef>
        <a:spcAft>
          <a:spcPct val="0"/>
        </a:spcAft>
        <a:defRPr sz="4800">
          <a:solidFill>
            <a:schemeClr val="bg1"/>
          </a:solidFill>
          <a:latin typeface="+mj-lt"/>
          <a:ea typeface="+mj-ea"/>
          <a:cs typeface="+mj-cs"/>
        </a:defRPr>
      </a:lvl1pPr>
      <a:lvl2pPr algn="l" rtl="0" eaLnBrk="0" fontAlgn="base" hangingPunct="0">
        <a:spcBef>
          <a:spcPct val="0"/>
        </a:spcBef>
        <a:spcAft>
          <a:spcPct val="0"/>
        </a:spcAft>
        <a:defRPr sz="48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48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48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4800">
          <a:solidFill>
            <a:schemeClr val="bg1"/>
          </a:solidFill>
          <a:latin typeface="Arial" panose="020B0604020202020204" pitchFamily="34" charset="0"/>
          <a:ea typeface="微软雅黑" panose="020B0503020204020204" pitchFamily="34" charset="-122"/>
        </a:defRPr>
      </a:lvl5pPr>
      <a:lvl6pPr marL="574675" algn="ctr" rtl="0" eaLnBrk="1" fontAlgn="base" hangingPunct="1">
        <a:spcBef>
          <a:spcPct val="0"/>
        </a:spcBef>
        <a:spcAft>
          <a:spcPct val="0"/>
        </a:spcAft>
        <a:defRPr sz="5500">
          <a:solidFill>
            <a:schemeClr val="tx2"/>
          </a:solidFill>
          <a:latin typeface="Arial" panose="020B0604020202020204" pitchFamily="34" charset="0"/>
        </a:defRPr>
      </a:lvl6pPr>
      <a:lvl7pPr marL="1149350" algn="ctr" rtl="0" eaLnBrk="1" fontAlgn="base" hangingPunct="1">
        <a:spcBef>
          <a:spcPct val="0"/>
        </a:spcBef>
        <a:spcAft>
          <a:spcPct val="0"/>
        </a:spcAft>
        <a:defRPr sz="5500">
          <a:solidFill>
            <a:schemeClr val="tx2"/>
          </a:solidFill>
          <a:latin typeface="Arial" panose="020B0604020202020204" pitchFamily="34" charset="0"/>
        </a:defRPr>
      </a:lvl7pPr>
      <a:lvl8pPr marL="1724025" algn="ctr" rtl="0" eaLnBrk="1" fontAlgn="base" hangingPunct="1">
        <a:spcBef>
          <a:spcPct val="0"/>
        </a:spcBef>
        <a:spcAft>
          <a:spcPct val="0"/>
        </a:spcAft>
        <a:defRPr sz="5500">
          <a:solidFill>
            <a:schemeClr val="tx2"/>
          </a:solidFill>
          <a:latin typeface="Arial" panose="020B0604020202020204" pitchFamily="34" charset="0"/>
        </a:defRPr>
      </a:lvl8pPr>
      <a:lvl9pPr marL="2298700" algn="ctr" rtl="0" eaLnBrk="1" fontAlgn="base" hangingPunct="1">
        <a:spcBef>
          <a:spcPct val="0"/>
        </a:spcBef>
        <a:spcAft>
          <a:spcPct val="0"/>
        </a:spcAft>
        <a:defRPr sz="5500">
          <a:solidFill>
            <a:schemeClr val="tx2"/>
          </a:solidFill>
          <a:latin typeface="Arial" panose="020B0604020202020204" pitchFamily="34" charset="0"/>
        </a:defRPr>
      </a:lvl9pPr>
    </p:titleStyle>
    <p:bodyStyle>
      <a:lvl1pPr marL="431800" indent="-431800" algn="l" rtl="0" eaLnBrk="0" fontAlgn="base" hangingPunct="0">
        <a:spcBef>
          <a:spcPct val="20000"/>
        </a:spcBef>
        <a:spcAft>
          <a:spcPct val="0"/>
        </a:spcAft>
        <a:defRPr sz="3600">
          <a:solidFill>
            <a:srgbClr val="404040"/>
          </a:solidFill>
          <a:latin typeface="+mn-lt"/>
          <a:ea typeface="+mn-ea"/>
          <a:cs typeface="+mn-cs"/>
        </a:defRPr>
      </a:lvl1pPr>
      <a:lvl2pPr marL="933450" indent="-358775" algn="l" rtl="0" eaLnBrk="0" fontAlgn="base" hangingPunct="0">
        <a:spcBef>
          <a:spcPct val="20000"/>
        </a:spcBef>
        <a:spcAft>
          <a:spcPct val="0"/>
        </a:spcAft>
        <a:buFont typeface="Wingdings" panose="05000000000000000000" pitchFamily="2" charset="2"/>
        <a:buChar char="u"/>
        <a:defRPr sz="3200">
          <a:solidFill>
            <a:srgbClr val="2ECC71"/>
          </a:solidFill>
          <a:latin typeface="+mn-ea"/>
          <a:ea typeface="+mn-ea"/>
        </a:defRPr>
      </a:lvl2pPr>
      <a:lvl3pPr marL="1436688" indent="-287338" algn="l" rtl="0" eaLnBrk="0" fontAlgn="base" hangingPunct="0">
        <a:spcBef>
          <a:spcPct val="20000"/>
        </a:spcBef>
        <a:spcAft>
          <a:spcPct val="0"/>
        </a:spcAft>
        <a:buFont typeface="Wingdings" panose="05000000000000000000" pitchFamily="2" charset="2"/>
        <a:buChar char="n"/>
        <a:defRPr sz="2800">
          <a:solidFill>
            <a:srgbClr val="595959"/>
          </a:solidFill>
          <a:latin typeface="+mn-ea"/>
          <a:ea typeface="+mn-ea"/>
        </a:defRPr>
      </a:lvl3pPr>
      <a:lvl4pPr marL="2011363" indent="-287338" algn="l" rtl="0" eaLnBrk="0" fontAlgn="base" hangingPunct="0">
        <a:spcBef>
          <a:spcPct val="20000"/>
        </a:spcBef>
        <a:spcAft>
          <a:spcPct val="0"/>
        </a:spcAft>
        <a:buFont typeface="Arial" panose="020B0604020202020204" pitchFamily="34" charset="0"/>
        <a:buChar char="•"/>
        <a:defRPr sz="2400">
          <a:solidFill>
            <a:srgbClr val="4597A0"/>
          </a:solidFill>
          <a:latin typeface="+mn-ea"/>
          <a:ea typeface="+mn-ea"/>
        </a:defRPr>
      </a:lvl4pPr>
      <a:lvl5pPr marL="2586038" indent="-287338" algn="l" rtl="0" eaLnBrk="0" fontAlgn="base" hangingPunct="0">
        <a:spcBef>
          <a:spcPct val="20000"/>
        </a:spcBef>
        <a:spcAft>
          <a:spcPct val="0"/>
        </a:spcAft>
        <a:buChar char="»"/>
        <a:defRPr sz="2400">
          <a:solidFill>
            <a:schemeClr val="tx1"/>
          </a:solidFill>
          <a:latin typeface="+mn-ea"/>
          <a:ea typeface="+mn-ea"/>
        </a:defRPr>
      </a:lvl5pPr>
      <a:lvl6pPr marL="3160395" indent="-287020" algn="l" rtl="0" eaLnBrk="1" fontAlgn="base" hangingPunct="1">
        <a:spcBef>
          <a:spcPct val="20000"/>
        </a:spcBef>
        <a:spcAft>
          <a:spcPct val="0"/>
        </a:spcAft>
        <a:buChar char="»"/>
        <a:defRPr sz="2500">
          <a:solidFill>
            <a:schemeClr val="tx1"/>
          </a:solidFill>
          <a:latin typeface="+mn-lt"/>
        </a:defRPr>
      </a:lvl6pPr>
      <a:lvl7pPr marL="3735070" indent="-287020" algn="l" rtl="0" eaLnBrk="1" fontAlgn="base" hangingPunct="1">
        <a:spcBef>
          <a:spcPct val="20000"/>
        </a:spcBef>
        <a:spcAft>
          <a:spcPct val="0"/>
        </a:spcAft>
        <a:buChar char="»"/>
        <a:defRPr sz="2500">
          <a:solidFill>
            <a:schemeClr val="tx1"/>
          </a:solidFill>
          <a:latin typeface="+mn-lt"/>
        </a:defRPr>
      </a:lvl7pPr>
      <a:lvl8pPr marL="4309745" indent="-287020" algn="l" rtl="0" eaLnBrk="1" fontAlgn="base" hangingPunct="1">
        <a:spcBef>
          <a:spcPct val="20000"/>
        </a:spcBef>
        <a:spcAft>
          <a:spcPct val="0"/>
        </a:spcAft>
        <a:buChar char="»"/>
        <a:defRPr sz="2500">
          <a:solidFill>
            <a:schemeClr val="tx1"/>
          </a:solidFill>
          <a:latin typeface="+mn-lt"/>
        </a:defRPr>
      </a:lvl8pPr>
      <a:lvl9pPr marL="4884420" indent="-287020" algn="l" rtl="0" eaLnBrk="1" fontAlgn="base" hangingPunct="1">
        <a:spcBef>
          <a:spcPct val="20000"/>
        </a:spcBef>
        <a:spcAft>
          <a:spcPct val="0"/>
        </a:spcAft>
        <a:buChar char="»"/>
        <a:defRPr sz="2500">
          <a:solidFill>
            <a:schemeClr val="tx1"/>
          </a:solidFill>
          <a:latin typeface="+mn-lt"/>
        </a:defRPr>
      </a:lvl9pPr>
    </p:bodyStyle>
    <p:otherStyle>
      <a:defPPr>
        <a:defRPr lang="zh-CN"/>
      </a:defPPr>
      <a:lvl1pPr marL="0" algn="l" defTabSz="1148715" rtl="0" eaLnBrk="1" latinLnBrk="0" hangingPunct="1">
        <a:defRPr sz="2300" kern="1200">
          <a:solidFill>
            <a:schemeClr val="tx1"/>
          </a:solidFill>
          <a:latin typeface="+mn-lt"/>
          <a:ea typeface="+mn-ea"/>
          <a:cs typeface="+mn-cs"/>
        </a:defRPr>
      </a:lvl1pPr>
      <a:lvl2pPr marL="574675" algn="l" defTabSz="1148715" rtl="0" eaLnBrk="1" latinLnBrk="0" hangingPunct="1">
        <a:defRPr sz="2300" kern="1200">
          <a:solidFill>
            <a:schemeClr val="tx1"/>
          </a:solidFill>
          <a:latin typeface="+mn-lt"/>
          <a:ea typeface="+mn-ea"/>
          <a:cs typeface="+mn-cs"/>
        </a:defRPr>
      </a:lvl2pPr>
      <a:lvl3pPr marL="1149350" algn="l" defTabSz="1148715" rtl="0" eaLnBrk="1" latinLnBrk="0" hangingPunct="1">
        <a:defRPr sz="2300" kern="1200">
          <a:solidFill>
            <a:schemeClr val="tx1"/>
          </a:solidFill>
          <a:latin typeface="+mn-lt"/>
          <a:ea typeface="+mn-ea"/>
          <a:cs typeface="+mn-cs"/>
        </a:defRPr>
      </a:lvl3pPr>
      <a:lvl4pPr marL="1724025" algn="l" defTabSz="1148715" rtl="0" eaLnBrk="1" latinLnBrk="0" hangingPunct="1">
        <a:defRPr sz="2300" kern="1200">
          <a:solidFill>
            <a:schemeClr val="tx1"/>
          </a:solidFill>
          <a:latin typeface="+mn-lt"/>
          <a:ea typeface="+mn-ea"/>
          <a:cs typeface="+mn-cs"/>
        </a:defRPr>
      </a:lvl4pPr>
      <a:lvl5pPr marL="2298700" algn="l" defTabSz="1148715" rtl="0" eaLnBrk="1" latinLnBrk="0" hangingPunct="1">
        <a:defRPr sz="2300" kern="1200">
          <a:solidFill>
            <a:schemeClr val="tx1"/>
          </a:solidFill>
          <a:latin typeface="+mn-lt"/>
          <a:ea typeface="+mn-ea"/>
          <a:cs typeface="+mn-cs"/>
        </a:defRPr>
      </a:lvl5pPr>
      <a:lvl6pPr marL="2872740" algn="l" defTabSz="1148715" rtl="0" eaLnBrk="1" latinLnBrk="0" hangingPunct="1">
        <a:defRPr sz="2300" kern="1200">
          <a:solidFill>
            <a:schemeClr val="tx1"/>
          </a:solidFill>
          <a:latin typeface="+mn-lt"/>
          <a:ea typeface="+mn-ea"/>
          <a:cs typeface="+mn-cs"/>
        </a:defRPr>
      </a:lvl6pPr>
      <a:lvl7pPr marL="3447415" algn="l" defTabSz="1148715" rtl="0" eaLnBrk="1" latinLnBrk="0" hangingPunct="1">
        <a:defRPr sz="2300" kern="1200">
          <a:solidFill>
            <a:schemeClr val="tx1"/>
          </a:solidFill>
          <a:latin typeface="+mn-lt"/>
          <a:ea typeface="+mn-ea"/>
          <a:cs typeface="+mn-cs"/>
        </a:defRPr>
      </a:lvl7pPr>
      <a:lvl8pPr marL="4022090" algn="l" defTabSz="1148715" rtl="0" eaLnBrk="1" latinLnBrk="0" hangingPunct="1">
        <a:defRPr sz="2300" kern="1200">
          <a:solidFill>
            <a:schemeClr val="tx1"/>
          </a:solidFill>
          <a:latin typeface="+mn-lt"/>
          <a:ea typeface="+mn-ea"/>
          <a:cs typeface="+mn-cs"/>
        </a:defRPr>
      </a:lvl8pPr>
      <a:lvl9pPr marL="4596765" algn="l" defTabSz="1148715"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45.png"/><Relationship Id="rId7"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microsoft.com/office/2007/relationships/media" Target="../media/media2.wav"/><Relationship Id="rId7" Type="http://schemas.openxmlformats.org/officeDocument/2006/relationships/slideLayout" Target="../slideLayouts/slideLayout2.xml"/><Relationship Id="rId12" Type="http://schemas.openxmlformats.org/officeDocument/2006/relationships/image" Target="../media/image95.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4.emf"/><Relationship Id="rId5" Type="http://schemas.microsoft.com/office/2007/relationships/media" Target="../media/media3.wav"/><Relationship Id="rId10" Type="http://schemas.openxmlformats.org/officeDocument/2006/relationships/image" Target="../media/image93.emf"/><Relationship Id="rId4" Type="http://schemas.openxmlformats.org/officeDocument/2006/relationships/audio" Target="../media/media2.wav"/><Relationship Id="rId9" Type="http://schemas.openxmlformats.org/officeDocument/2006/relationships/image" Target="../media/image92.emf"/></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microsoft.com/office/2007/relationships/media" Target="../media/media5.wav"/><Relationship Id="rId7" Type="http://schemas.openxmlformats.org/officeDocument/2006/relationships/slideLayout" Target="../slideLayouts/slideLayout2.xml"/><Relationship Id="rId12" Type="http://schemas.openxmlformats.org/officeDocument/2006/relationships/image" Target="../media/image95.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6.wav"/><Relationship Id="rId11" Type="http://schemas.openxmlformats.org/officeDocument/2006/relationships/image" Target="../media/image98.emf"/><Relationship Id="rId5" Type="http://schemas.microsoft.com/office/2007/relationships/media" Target="../media/media6.wav"/><Relationship Id="rId10" Type="http://schemas.openxmlformats.org/officeDocument/2006/relationships/image" Target="../media/image97.emf"/><Relationship Id="rId4" Type="http://schemas.openxmlformats.org/officeDocument/2006/relationships/audio" Target="../media/media5.wav"/><Relationship Id="rId9" Type="http://schemas.openxmlformats.org/officeDocument/2006/relationships/image" Target="../media/image96.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99.emf"/><Relationship Id="rId3" Type="http://schemas.microsoft.com/office/2007/relationships/media" Target="../media/media7.wav"/><Relationship Id="rId7" Type="http://schemas.openxmlformats.org/officeDocument/2006/relationships/image" Target="../media/image98.emf"/><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audio" Target="../media/media7.wav"/><Relationship Id="rId9" Type="http://schemas.openxmlformats.org/officeDocument/2006/relationships/image" Target="../media/image95.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microsoft.com/office/2007/relationships/media" Target="../media/media9.wav"/><Relationship Id="rId7" Type="http://schemas.openxmlformats.org/officeDocument/2006/relationships/slideLayout" Target="../slideLayouts/slideLayout2.xml"/><Relationship Id="rId12" Type="http://schemas.openxmlformats.org/officeDocument/2006/relationships/image" Target="../media/image95.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audio" Target="../media/media10.wav"/><Relationship Id="rId11" Type="http://schemas.openxmlformats.org/officeDocument/2006/relationships/image" Target="../media/image102.png"/><Relationship Id="rId5" Type="http://schemas.microsoft.com/office/2007/relationships/media" Target="../media/media10.wav"/><Relationship Id="rId10" Type="http://schemas.openxmlformats.org/officeDocument/2006/relationships/image" Target="../media/image101.png"/><Relationship Id="rId4" Type="http://schemas.openxmlformats.org/officeDocument/2006/relationships/audio" Target="../media/media9.wav"/><Relationship Id="rId9"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emf"/></Relationships>
</file>

<file path=ppt/slides/_rels/slide3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18.emf"/><Relationship Id="rId4" Type="http://schemas.openxmlformats.org/officeDocument/2006/relationships/image" Target="../media/image123.png"/><Relationship Id="rId9" Type="http://schemas.openxmlformats.org/officeDocument/2006/relationships/image" Target="../media/image128.png"/></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2.emf"/><Relationship Id="rId5" Type="http://schemas.openxmlformats.org/officeDocument/2006/relationships/image" Target="../media/image131.emf"/><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3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emf"/><Relationship Id="rId7"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emf"/><Relationship Id="rId4" Type="http://schemas.openxmlformats.org/officeDocument/2006/relationships/image" Target="../media/image138.emf"/><Relationship Id="rId9" Type="http://schemas.openxmlformats.org/officeDocument/2006/relationships/image" Target="../media/image143.png"/></Relationships>
</file>

<file path=ppt/slides/_rels/slide4.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47.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51.emf"/><Relationship Id="rId5" Type="http://schemas.openxmlformats.org/officeDocument/2006/relationships/image" Target="../media/image150.png"/><Relationship Id="rId4" Type="http://schemas.openxmlformats.org/officeDocument/2006/relationships/image" Target="../media/image149.png"/></Relationships>
</file>

<file path=ppt/slides/_rels/slide42.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56.emf"/><Relationship Id="rId5" Type="http://schemas.openxmlformats.org/officeDocument/2006/relationships/image" Target="../media/image155.png"/><Relationship Id="rId4" Type="http://schemas.openxmlformats.org/officeDocument/2006/relationships/image" Target="../media/image154.png"/></Relationships>
</file>

<file path=ppt/slides/_rels/slide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7.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95.png"/><Relationship Id="rId5" Type="http://schemas.openxmlformats.org/officeDocument/2006/relationships/image" Target="../media/image168.emf"/><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70.em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51.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emf"/></Relationships>
</file>

<file path=ppt/slides/_rels/slide52.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82.emf"/><Relationship Id="rId4" Type="http://schemas.openxmlformats.org/officeDocument/2006/relationships/image" Target="../media/image181.emf"/></Relationships>
</file>

<file path=ppt/slides/_rels/slide53.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4.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89.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5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58.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59.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0.emf"/><Relationship Id="rId4" Type="http://schemas.openxmlformats.org/officeDocument/2006/relationships/image" Target="../media/image199.em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20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201.png"/><Relationship Id="rId5" Type="http://schemas.openxmlformats.org/officeDocument/2006/relationships/image" Target="../media/image124.png"/><Relationship Id="rId10" Type="http://schemas.openxmlformats.org/officeDocument/2006/relationships/image" Target="../media/image118.emf"/><Relationship Id="rId4" Type="http://schemas.openxmlformats.org/officeDocument/2006/relationships/image" Target="../media/image123.png"/><Relationship Id="rId9" Type="http://schemas.openxmlformats.org/officeDocument/2006/relationships/image" Target="../media/image128.png"/></Relationships>
</file>

<file path=ppt/slides/_rels/slide61.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08.emf"/><Relationship Id="rId5" Type="http://schemas.openxmlformats.org/officeDocument/2006/relationships/image" Target="../media/image207.emf"/><Relationship Id="rId4" Type="http://schemas.openxmlformats.org/officeDocument/2006/relationships/image" Target="../media/image206.emf"/></Relationships>
</file>

<file path=ppt/slides/_rels/slide6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65.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56.emf"/><Relationship Id="rId5" Type="http://schemas.openxmlformats.org/officeDocument/2006/relationships/image" Target="../media/image155.png"/><Relationship Id="rId4" Type="http://schemas.openxmlformats.org/officeDocument/2006/relationships/image" Target="../media/image154.png"/></Relationships>
</file>

<file path=ppt/slides/_rels/slide67.x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audio" Target="../media/media15.wav"/><Relationship Id="rId13" Type="http://schemas.openxmlformats.org/officeDocument/2006/relationships/image" Target="../media/image216.emf"/><Relationship Id="rId3" Type="http://schemas.microsoft.com/office/2007/relationships/media" Target="../media/media13.wav"/><Relationship Id="rId7" Type="http://schemas.microsoft.com/office/2007/relationships/media" Target="../media/media15.wav"/><Relationship Id="rId12" Type="http://schemas.openxmlformats.org/officeDocument/2006/relationships/image" Target="../media/image215.emf"/><Relationship Id="rId2" Type="http://schemas.openxmlformats.org/officeDocument/2006/relationships/audio" Target="../media/media12.wav"/><Relationship Id="rId16" Type="http://schemas.openxmlformats.org/officeDocument/2006/relationships/image" Target="../media/image95.png"/><Relationship Id="rId1" Type="http://schemas.microsoft.com/office/2007/relationships/media" Target="../media/media12.wav"/><Relationship Id="rId6" Type="http://schemas.openxmlformats.org/officeDocument/2006/relationships/audio" Target="../media/media14.wav"/><Relationship Id="rId11" Type="http://schemas.openxmlformats.org/officeDocument/2006/relationships/image" Target="../media/image214.emf"/><Relationship Id="rId5" Type="http://schemas.microsoft.com/office/2007/relationships/media" Target="../media/media14.wav"/><Relationship Id="rId15" Type="http://schemas.openxmlformats.org/officeDocument/2006/relationships/image" Target="../media/image218.emf"/><Relationship Id="rId10" Type="http://schemas.openxmlformats.org/officeDocument/2006/relationships/notesSlide" Target="../notesSlides/notesSlide68.xml"/><Relationship Id="rId4" Type="http://schemas.openxmlformats.org/officeDocument/2006/relationships/audio" Target="../media/media13.wav"/><Relationship Id="rId9" Type="http://schemas.openxmlformats.org/officeDocument/2006/relationships/slideLayout" Target="../slideLayouts/slideLayout2.xml"/><Relationship Id="rId14" Type="http://schemas.openxmlformats.org/officeDocument/2006/relationships/image" Target="../media/image217.emf"/></Relationships>
</file>

<file path=ppt/slides/_rels/slide6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22.emf"/><Relationship Id="rId5" Type="http://schemas.openxmlformats.org/officeDocument/2006/relationships/image" Target="../media/image221.emf"/><Relationship Id="rId4" Type="http://schemas.openxmlformats.org/officeDocument/2006/relationships/image" Target="../media/image220.emf"/></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26.emf"/><Relationship Id="rId5" Type="http://schemas.openxmlformats.org/officeDocument/2006/relationships/image" Target="../media/image225.emf"/><Relationship Id="rId4" Type="http://schemas.openxmlformats.org/officeDocument/2006/relationships/image" Target="../media/image224.emf"/></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71.xml"/><Relationship Id="rId3" Type="http://schemas.microsoft.com/office/2007/relationships/media" Target="../media/media17.wav"/><Relationship Id="rId7" Type="http://schemas.openxmlformats.org/officeDocument/2006/relationships/slideLayout" Target="../slideLayouts/slideLayout2.xml"/><Relationship Id="rId12" Type="http://schemas.openxmlformats.org/officeDocument/2006/relationships/image" Target="../media/image95.png"/><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audio" Target="../media/media18.wav"/><Relationship Id="rId11" Type="http://schemas.openxmlformats.org/officeDocument/2006/relationships/image" Target="../media/image229.emf"/><Relationship Id="rId5" Type="http://schemas.microsoft.com/office/2007/relationships/media" Target="../media/media18.wav"/><Relationship Id="rId10" Type="http://schemas.openxmlformats.org/officeDocument/2006/relationships/image" Target="../media/image228.emf"/><Relationship Id="rId4" Type="http://schemas.openxmlformats.org/officeDocument/2006/relationships/audio" Target="../media/media17.wav"/><Relationship Id="rId9" Type="http://schemas.openxmlformats.org/officeDocument/2006/relationships/image" Target="../media/image227.emf"/></Relationships>
</file>

<file path=ppt/slides/_rels/slide72.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7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7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77.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78.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25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6.png"/></Relationships>
</file>

<file path=ppt/slides/_rels/slide79.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254.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8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audio" Target="../media/media22.wav"/><Relationship Id="rId13" Type="http://schemas.openxmlformats.org/officeDocument/2006/relationships/image" Target="../media/image258.emf"/><Relationship Id="rId3" Type="http://schemas.microsoft.com/office/2007/relationships/media" Target="../media/media20.wav"/><Relationship Id="rId7" Type="http://schemas.microsoft.com/office/2007/relationships/media" Target="../media/media22.wav"/><Relationship Id="rId12" Type="http://schemas.openxmlformats.org/officeDocument/2006/relationships/image" Target="../media/image257.emf"/><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audio" Target="../media/media21.wav"/><Relationship Id="rId11" Type="http://schemas.openxmlformats.org/officeDocument/2006/relationships/image" Target="../media/image256.emf"/><Relationship Id="rId5" Type="http://schemas.microsoft.com/office/2007/relationships/media" Target="../media/media21.wav"/><Relationship Id="rId15" Type="http://schemas.openxmlformats.org/officeDocument/2006/relationships/image" Target="../media/image95.png"/><Relationship Id="rId10" Type="http://schemas.openxmlformats.org/officeDocument/2006/relationships/notesSlide" Target="../notesSlides/notesSlide81.xml"/><Relationship Id="rId4" Type="http://schemas.openxmlformats.org/officeDocument/2006/relationships/audio" Target="../media/media20.wav"/><Relationship Id="rId9" Type="http://schemas.openxmlformats.org/officeDocument/2006/relationships/slideLayout" Target="../slideLayouts/slideLayout2.xml"/><Relationship Id="rId14" Type="http://schemas.openxmlformats.org/officeDocument/2006/relationships/image" Target="../media/image259.emf"/></Relationships>
</file>

<file path=ppt/slides/_rels/slide8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8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84.xml.rels><?xml version="1.0" encoding="UTF-8" standalone="yes"?>
<Relationships xmlns="http://schemas.openxmlformats.org/package/2006/relationships"><Relationship Id="rId8" Type="http://schemas.openxmlformats.org/officeDocument/2006/relationships/audio" Target="../media/media26.wav"/><Relationship Id="rId13" Type="http://schemas.openxmlformats.org/officeDocument/2006/relationships/image" Target="../media/image266.emf"/><Relationship Id="rId18" Type="http://schemas.openxmlformats.org/officeDocument/2006/relationships/image" Target="../media/image95.png"/><Relationship Id="rId3" Type="http://schemas.microsoft.com/office/2007/relationships/media" Target="../media/media24.wav"/><Relationship Id="rId7" Type="http://schemas.microsoft.com/office/2007/relationships/media" Target="../media/media26.wav"/><Relationship Id="rId12" Type="http://schemas.openxmlformats.org/officeDocument/2006/relationships/notesSlide" Target="../notesSlides/notesSlide84.xml"/><Relationship Id="rId17" Type="http://schemas.openxmlformats.org/officeDocument/2006/relationships/image" Target="../media/image270.emf"/><Relationship Id="rId2" Type="http://schemas.openxmlformats.org/officeDocument/2006/relationships/audio" Target="../media/media23.wav"/><Relationship Id="rId16" Type="http://schemas.openxmlformats.org/officeDocument/2006/relationships/image" Target="../media/image269.emf"/><Relationship Id="rId1" Type="http://schemas.microsoft.com/office/2007/relationships/media" Target="../media/media23.wav"/><Relationship Id="rId6" Type="http://schemas.openxmlformats.org/officeDocument/2006/relationships/audio" Target="../media/media25.wav"/><Relationship Id="rId11" Type="http://schemas.openxmlformats.org/officeDocument/2006/relationships/slideLayout" Target="../slideLayouts/slideLayout2.xml"/><Relationship Id="rId5" Type="http://schemas.microsoft.com/office/2007/relationships/media" Target="../media/media25.wav"/><Relationship Id="rId15" Type="http://schemas.openxmlformats.org/officeDocument/2006/relationships/image" Target="../media/image268.emf"/><Relationship Id="rId10" Type="http://schemas.openxmlformats.org/officeDocument/2006/relationships/audio" Target="../media/media27.wav"/><Relationship Id="rId4" Type="http://schemas.openxmlformats.org/officeDocument/2006/relationships/audio" Target="../media/media24.wav"/><Relationship Id="rId9" Type="http://schemas.microsoft.com/office/2007/relationships/media" Target="../media/media27.wav"/><Relationship Id="rId14" Type="http://schemas.openxmlformats.org/officeDocument/2006/relationships/image" Target="../media/image267.emf"/></Relationships>
</file>

<file path=ppt/slides/_rels/slide8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8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71.png"/><Relationship Id="rId4" Type="http://schemas.openxmlformats.org/officeDocument/2006/relationships/image" Target="../media/image275.png"/></Relationships>
</file>

<file path=ppt/slides/_rels/slide8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88.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 Id="rId9" Type="http://schemas.openxmlformats.org/officeDocument/2006/relationships/image" Target="../media/image286.png"/></Relationships>
</file>

<file path=ppt/slides/_rels/slide8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8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91.xml.rels><?xml version="1.0" encoding="UTF-8" standalone="yes"?>
<Relationships xmlns="http://schemas.openxmlformats.org/package/2006/relationships"><Relationship Id="rId8" Type="http://schemas.openxmlformats.org/officeDocument/2006/relationships/image" Target="../media/image293.emf"/><Relationship Id="rId3" Type="http://schemas.microsoft.com/office/2007/relationships/media" Target="../media/media29.wav"/><Relationship Id="rId7" Type="http://schemas.openxmlformats.org/officeDocument/2006/relationships/image" Target="../media/image292.emf"/><Relationship Id="rId2" Type="http://schemas.openxmlformats.org/officeDocument/2006/relationships/audio" Target="../media/media28.wav"/><Relationship Id="rId1" Type="http://schemas.microsoft.com/office/2007/relationships/media" Target="../media/media28.wav"/><Relationship Id="rId6" Type="http://schemas.openxmlformats.org/officeDocument/2006/relationships/notesSlide" Target="../notesSlides/notesSlide91.xml"/><Relationship Id="rId5" Type="http://schemas.openxmlformats.org/officeDocument/2006/relationships/slideLayout" Target="../slideLayouts/slideLayout2.xml"/><Relationship Id="rId4" Type="http://schemas.openxmlformats.org/officeDocument/2006/relationships/audio" Target="../media/media29.wav"/><Relationship Id="rId9" Type="http://schemas.openxmlformats.org/officeDocument/2006/relationships/image" Target="../media/image95.png"/></Relationships>
</file>

<file path=ppt/slides/_rels/slide92.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95.png"/><Relationship Id="rId7" Type="http://schemas.openxmlformats.org/officeDocument/2006/relationships/image" Target="../media/image299.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9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95.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96.xml.rels><?xml version="1.0" encoding="UTF-8" standalone="yes"?>
<Relationships xmlns="http://schemas.openxmlformats.org/package/2006/relationships"><Relationship Id="rId8" Type="http://schemas.openxmlformats.org/officeDocument/2006/relationships/image" Target="../media/image308.emf"/><Relationship Id="rId3" Type="http://schemas.microsoft.com/office/2007/relationships/media" Target="../media/media30.wav"/><Relationship Id="rId7" Type="http://schemas.openxmlformats.org/officeDocument/2006/relationships/image" Target="../media/image307.emf"/><Relationship Id="rId2" Type="http://schemas.openxmlformats.org/officeDocument/2006/relationships/audio" Target="../media/media28.wav"/><Relationship Id="rId1" Type="http://schemas.microsoft.com/office/2007/relationships/media" Target="../media/media28.wav"/><Relationship Id="rId6" Type="http://schemas.openxmlformats.org/officeDocument/2006/relationships/notesSlide" Target="../notesSlides/notesSlide96.xml"/><Relationship Id="rId5" Type="http://schemas.openxmlformats.org/officeDocument/2006/relationships/slideLayout" Target="../slideLayouts/slideLayout2.xml"/><Relationship Id="rId4" Type="http://schemas.openxmlformats.org/officeDocument/2006/relationships/audio" Target="../media/media30.wav"/><Relationship Id="rId9" Type="http://schemas.openxmlformats.org/officeDocument/2006/relationships/image" Target="../media/image9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31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5" name="任意多边形 24"/>
          <p:cNvSpPr/>
          <p:nvPr/>
        </p:nvSpPr>
        <p:spPr>
          <a:xfrm rot="2700000">
            <a:off x="11811000" y="1862138"/>
            <a:ext cx="781050" cy="781050"/>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87469" tIns="43735" rIns="87469" bIns="43735" anchor="ctr"/>
          <a:lstStyle/>
          <a:p>
            <a:pPr algn="ctr">
              <a:defRPr/>
            </a:pPr>
            <a:endParaRPr lang="zh-CN" altLang="en-US" sz="1700" dirty="0"/>
          </a:p>
        </p:txBody>
      </p:sp>
      <p:cxnSp>
        <p:nvCxnSpPr>
          <p:cNvPr id="26" name="直接连接符 25"/>
          <p:cNvCxnSpPr/>
          <p:nvPr/>
        </p:nvCxnSpPr>
        <p:spPr>
          <a:xfrm>
            <a:off x="4770438" y="1155700"/>
            <a:ext cx="1204912" cy="1203325"/>
          </a:xfrm>
          <a:prstGeom prst="line">
            <a:avLst/>
          </a:prstGeom>
          <a:ln>
            <a:solidFill>
              <a:schemeClr val="accent6"/>
            </a:solidFill>
          </a:ln>
        </p:spPr>
        <p:style>
          <a:lnRef idx="2">
            <a:schemeClr val="accent6"/>
          </a:lnRef>
          <a:fillRef idx="0">
            <a:schemeClr val="accent6"/>
          </a:fillRef>
          <a:effectRef idx="1">
            <a:schemeClr val="accent6"/>
          </a:effectRef>
          <a:fontRef idx="minor">
            <a:schemeClr val="tx1"/>
          </a:fontRef>
        </p:style>
      </p:cxnSp>
      <p:cxnSp>
        <p:nvCxnSpPr>
          <p:cNvPr id="29" name="直接连接符 28"/>
          <p:cNvCxnSpPr/>
          <p:nvPr/>
        </p:nvCxnSpPr>
        <p:spPr>
          <a:xfrm>
            <a:off x="8169275" y="4402138"/>
            <a:ext cx="2882900" cy="2830512"/>
          </a:xfrm>
          <a:prstGeom prst="line">
            <a:avLst/>
          </a:prstGeom>
        </p:spPr>
        <p:style>
          <a:lnRef idx="2">
            <a:schemeClr val="accent6"/>
          </a:lnRef>
          <a:fillRef idx="0">
            <a:schemeClr val="accent6"/>
          </a:fillRef>
          <a:effectRef idx="1">
            <a:schemeClr val="accent6"/>
          </a:effectRef>
          <a:fontRef idx="minor">
            <a:schemeClr val="tx1"/>
          </a:fontRef>
        </p:style>
      </p:cxnSp>
      <p:sp>
        <p:nvSpPr>
          <p:cNvPr id="12" name="直角三角形 11"/>
          <p:cNvSpPr/>
          <p:nvPr/>
        </p:nvSpPr>
        <p:spPr>
          <a:xfrm>
            <a:off x="9525" y="6010275"/>
            <a:ext cx="1903413" cy="1905000"/>
          </a:xfrm>
          <a:prstGeom prst="rtTriangle">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a:defRPr/>
            </a:pPr>
            <a:endParaRPr lang="zh-CN" altLang="en-US" sz="1700" dirty="0"/>
          </a:p>
        </p:txBody>
      </p:sp>
      <p:sp>
        <p:nvSpPr>
          <p:cNvPr id="14" name="直角三角形 13"/>
          <p:cNvSpPr/>
          <p:nvPr/>
        </p:nvSpPr>
        <p:spPr>
          <a:xfrm>
            <a:off x="9525" y="5551488"/>
            <a:ext cx="2363788" cy="2365375"/>
          </a:xfrm>
          <a:prstGeom prst="rtTriangle">
            <a:avLst/>
          </a:prstGeom>
          <a:solidFill>
            <a:srgbClr val="2ECC7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a:defRPr/>
            </a:pPr>
            <a:endParaRPr lang="zh-CN" altLang="en-US" sz="1700" dirty="0"/>
          </a:p>
        </p:txBody>
      </p:sp>
      <p:sp>
        <p:nvSpPr>
          <p:cNvPr id="4103" name="标题 10"/>
          <p:cNvSpPr>
            <a:spLocks noGrp="1"/>
          </p:cNvSpPr>
          <p:nvPr>
            <p:ph type="ctrTitle"/>
          </p:nvPr>
        </p:nvSpPr>
        <p:spPr>
          <a:xfrm>
            <a:off x="695325" y="2089150"/>
            <a:ext cx="10379075" cy="1466850"/>
          </a:xfrm>
          <a:noFill/>
          <a:extLst>
            <a:ext uri="{909E8E84-426E-40DD-AFC4-6F175D3DCCD1}">
              <a14:hiddenFill xmlns:a14="http://schemas.microsoft.com/office/drawing/2010/main">
                <a:solidFill>
                  <a:srgbClr val="2ECC71"/>
                </a:solidFill>
              </a14:hiddenFill>
            </a:ext>
          </a:extLst>
        </p:spPr>
        <p:txBody>
          <a:bodyPr/>
          <a:lstStyle/>
          <a:p>
            <a:pPr algn="dist" eaLnBrk="1" hangingPunct="1"/>
            <a:r>
              <a:rPr kumimoji="1" lang="zh-CN" altLang="en-US" sz="6300" b="1" smtClean="0">
                <a:latin typeface="微软雅黑" panose="020B0503020204020204" pitchFamily="34" charset="-122"/>
                <a:sym typeface="+mn-ea"/>
              </a:rPr>
              <a:t>人工智能之神经网络特训班</a:t>
            </a:r>
          </a:p>
        </p:txBody>
      </p:sp>
      <p:pic>
        <p:nvPicPr>
          <p:cNvPr id="4104" name="图片 1" descr="1024mooc-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1211263"/>
            <a:ext cx="24828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5" name="文本框 3"/>
          <p:cNvSpPr txBox="1">
            <a:spLocks noChangeArrowheads="1"/>
          </p:cNvSpPr>
          <p:nvPr/>
        </p:nvSpPr>
        <p:spPr bwMode="auto">
          <a:xfrm>
            <a:off x="3659188" y="5816600"/>
            <a:ext cx="5164137"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p>
            <a:pPr algn="ctr">
              <a:lnSpc>
                <a:spcPct val="150000"/>
              </a:lnSpc>
            </a:pPr>
            <a:r>
              <a:rPr lang="zh-CN" altLang="en-US" sz="2000" b="1">
                <a:solidFill>
                  <a:srgbClr val="2ECC71"/>
                </a:solidFill>
                <a:latin typeface="微软雅黑" panose="020B0503020204020204" pitchFamily="34" charset="-122"/>
                <a:sym typeface="+mn-ea"/>
              </a:rPr>
              <a:t>讲师：冯大航</a:t>
            </a:r>
          </a:p>
        </p:txBody>
      </p:sp>
      <p:sp>
        <p:nvSpPr>
          <p:cNvPr id="22" name="任意多边形 21"/>
          <p:cNvSpPr/>
          <p:nvPr/>
        </p:nvSpPr>
        <p:spPr>
          <a:xfrm rot="2700000">
            <a:off x="10049851" y="2974889"/>
            <a:ext cx="3039332" cy="3039118"/>
          </a:xfrm>
          <a:custGeom>
            <a:avLst/>
            <a:gdLst>
              <a:gd name="connsiteX0" fmla="*/ 0 w 3177271"/>
              <a:gd name="connsiteY0" fmla="*/ 0 h 3177271"/>
              <a:gd name="connsiteX1" fmla="*/ 935918 w 3177271"/>
              <a:gd name="connsiteY1" fmla="*/ 0 h 3177271"/>
              <a:gd name="connsiteX2" fmla="*/ 3177271 w 3177271"/>
              <a:gd name="connsiteY2" fmla="*/ 2241353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0"/>
                </a:moveTo>
                <a:lnTo>
                  <a:pt x="935918" y="0"/>
                </a:lnTo>
                <a:lnTo>
                  <a:pt x="3177271" y="2241353"/>
                </a:lnTo>
                <a:lnTo>
                  <a:pt x="3177271" y="3177271"/>
                </a:lnTo>
                <a:lnTo>
                  <a:pt x="0" y="3177271"/>
                </a:lnTo>
                <a:close/>
              </a:path>
            </a:pathLst>
          </a:custGeom>
          <a:blipFill dpi="0" rotWithShape="1">
            <a:blip r:embed="rId4" cstate="print">
              <a:alphaModFix amt="90000"/>
              <a:grayscl/>
            </a:blip>
            <a:srcRect/>
            <a:stretch>
              <a:fillRect l="-49000" t="1000" r="-63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7469" tIns="43735" rIns="87469" bIns="43735" anchor="ctr"/>
          <a:lstStyle/>
          <a:p>
            <a:pPr algn="ctr">
              <a:defRPr/>
            </a:pPr>
            <a:endParaRPr lang="zh-CN" altLang="en-US" sz="1700" dirty="0"/>
          </a:p>
        </p:txBody>
      </p:sp>
      <p:sp>
        <p:nvSpPr>
          <p:cNvPr id="23" name="任意多边形 22"/>
          <p:cNvSpPr/>
          <p:nvPr/>
        </p:nvSpPr>
        <p:spPr>
          <a:xfrm rot="2700000">
            <a:off x="11811000" y="6410325"/>
            <a:ext cx="781050" cy="781050"/>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87469" tIns="43735" rIns="87469" bIns="43735" anchor="ctr"/>
          <a:lstStyle/>
          <a:p>
            <a:pPr algn="ctr">
              <a:defRPr/>
            </a:pPr>
            <a:endParaRPr lang="zh-CN" altLang="en-US" sz="1700" dirty="0"/>
          </a:p>
        </p:txBody>
      </p:sp>
      <p:sp>
        <p:nvSpPr>
          <p:cNvPr id="31" name="矩形 30"/>
          <p:cNvSpPr>
            <a:spLocks noChangeAspect="1"/>
          </p:cNvSpPr>
          <p:nvPr/>
        </p:nvSpPr>
        <p:spPr>
          <a:xfrm rot="2700000">
            <a:off x="7660388" y="733116"/>
            <a:ext cx="3039332" cy="3039118"/>
          </a:xfrm>
          <a:prstGeom prst="rect">
            <a:avLst/>
          </a:prstGeom>
          <a:blipFill dpi="0" rotWithShape="1">
            <a:blip r:embed="rId5" cstate="print">
              <a:grayscl/>
            </a:blip>
            <a:srcRect/>
            <a:tile tx="317500" ty="120650" algn="ctr"/>
          </a:blipFill>
          <a:ln>
            <a:noFill/>
          </a:ln>
        </p:spPr>
        <p:style>
          <a:lnRef idx="2">
            <a:schemeClr val="accent1">
              <a:shade val="50000"/>
            </a:schemeClr>
          </a:lnRef>
          <a:fillRef idx="1">
            <a:schemeClr val="accent1"/>
          </a:fillRef>
          <a:effectRef idx="0">
            <a:schemeClr val="accent1"/>
          </a:effectRef>
          <a:fontRef idx="minor">
            <a:schemeClr val="lt1"/>
          </a:fontRef>
        </p:style>
        <p:txBody>
          <a:bodyPr lIns="87469" tIns="43735" rIns="87469" bIns="43735" anchor="ctr"/>
          <a:lstStyle/>
          <a:p>
            <a:pPr algn="ctr">
              <a:defRPr/>
            </a:pPr>
            <a:r>
              <a:rPr lang="en-US" altLang="zh-CN" sz="1700" dirty="0"/>
              <a:t>                                   </a:t>
            </a:r>
          </a:p>
        </p:txBody>
      </p:sp>
      <p:sp>
        <p:nvSpPr>
          <p:cNvPr id="32" name="任意多边形 31"/>
          <p:cNvSpPr/>
          <p:nvPr/>
        </p:nvSpPr>
        <p:spPr>
          <a:xfrm rot="2700000">
            <a:off x="9659445" y="-612003"/>
            <a:ext cx="3039330" cy="2012893"/>
          </a:xfrm>
          <a:custGeom>
            <a:avLst/>
            <a:gdLst>
              <a:gd name="connsiteX0" fmla="*/ 1 w 3177271"/>
              <a:gd name="connsiteY0" fmla="*/ 2050510 h 2104393"/>
              <a:gd name="connsiteX1" fmla="*/ 2050512 w 3177271"/>
              <a:gd name="connsiteY1" fmla="*/ 0 h 2104393"/>
              <a:gd name="connsiteX2" fmla="*/ 3177271 w 3177271"/>
              <a:gd name="connsiteY2" fmla="*/ 1126759 h 2104393"/>
              <a:gd name="connsiteX3" fmla="*/ 3177271 w 3177271"/>
              <a:gd name="connsiteY3" fmla="*/ 2104393 h 2104393"/>
              <a:gd name="connsiteX4" fmla="*/ 0 w 3177271"/>
              <a:gd name="connsiteY4" fmla="*/ 2104393 h 2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2104393">
                <a:moveTo>
                  <a:pt x="1" y="2050510"/>
                </a:moveTo>
                <a:lnTo>
                  <a:pt x="2050512" y="0"/>
                </a:lnTo>
                <a:lnTo>
                  <a:pt x="3177271" y="1126759"/>
                </a:lnTo>
                <a:lnTo>
                  <a:pt x="3177271" y="2104393"/>
                </a:lnTo>
                <a:lnTo>
                  <a:pt x="0" y="2104393"/>
                </a:lnTo>
                <a:close/>
              </a:path>
            </a:pathLst>
          </a:custGeom>
          <a:blipFill dpi="0" rotWithShape="1">
            <a:blip r:embed="rId6" cstate="print">
              <a:grayscl/>
            </a:blip>
            <a:srcRect/>
            <a:stretch>
              <a:fillRect l="-23000" t="1000" r="-63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7469" tIns="43735" rIns="87469" bIns="43735" anchor="ctr"/>
          <a:lstStyle/>
          <a:p>
            <a:pPr algn="ctr">
              <a:defRPr/>
            </a:pPr>
            <a:endParaRPr lang="zh-CN" altLang="en-US" sz="1700" dirty="0"/>
          </a:p>
        </p:txBody>
      </p:sp>
      <p:sp>
        <p:nvSpPr>
          <p:cNvPr id="33" name="任意多边形 32"/>
          <p:cNvSpPr/>
          <p:nvPr/>
        </p:nvSpPr>
        <p:spPr>
          <a:xfrm rot="2700000">
            <a:off x="5559425" y="-1511300"/>
            <a:ext cx="3038475" cy="303847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87469" tIns="43735" rIns="87469" bIns="43735" anchor="ctr"/>
          <a:lstStyle>
            <a:lvl1pPr>
              <a:spcBef>
                <a:spcPct val="20000"/>
              </a:spcBef>
              <a:defRPr sz="3600">
                <a:solidFill>
                  <a:srgbClr val="404040"/>
                </a:solidFill>
                <a:latin typeface="Arial" panose="020B0604020202020204" pitchFamily="34" charset="0"/>
                <a:ea typeface="微软雅黑" panose="020B0503020204020204" pitchFamily="34" charset="-122"/>
              </a:defRPr>
            </a:lvl1pPr>
            <a:lvl2pPr>
              <a:spcBef>
                <a:spcPct val="20000"/>
              </a:spcBef>
              <a:buFont typeface="Wingdings" panose="05000000000000000000" pitchFamily="2" charset="2"/>
              <a:buChar char="u"/>
              <a:defRPr sz="3200">
                <a:solidFill>
                  <a:srgbClr val="2ECC71"/>
                </a:solidFill>
                <a:latin typeface="微软雅黑" panose="020B0503020204020204" pitchFamily="34" charset="-122"/>
                <a:ea typeface="微软雅黑" panose="020B0503020204020204" pitchFamily="34" charset="-122"/>
              </a:defRPr>
            </a:lvl2pPr>
            <a:lvl3pPr>
              <a:spcBef>
                <a:spcPct val="20000"/>
              </a:spcBef>
              <a:buFont typeface="Wingdings" panose="05000000000000000000" pitchFamily="2" charset="2"/>
              <a:buChar char="n"/>
              <a:defRPr sz="2800">
                <a:solidFill>
                  <a:srgbClr val="595959"/>
                </a:solidFill>
                <a:latin typeface="微软雅黑" panose="020B0503020204020204" pitchFamily="34" charset="-122"/>
                <a:ea typeface="微软雅黑" panose="020B0503020204020204" pitchFamily="34" charset="-122"/>
              </a:defRPr>
            </a:lvl3pPr>
            <a:lvl4pPr>
              <a:spcBef>
                <a:spcPct val="20000"/>
              </a:spcBef>
              <a:buFont typeface="Arial" panose="020B0604020202020204" pitchFamily="34" charset="0"/>
              <a:buChar char="•"/>
              <a:defRPr sz="2400">
                <a:solidFill>
                  <a:srgbClr val="4597A0"/>
                </a:solidFill>
                <a:latin typeface="微软雅黑" panose="020B0503020204020204" pitchFamily="34" charset="-122"/>
                <a:ea typeface="微软雅黑" panose="020B0503020204020204" pitchFamily="34" charset="-122"/>
              </a:defRPr>
            </a:lvl4pPr>
            <a:lvl5pPr>
              <a:spcBef>
                <a:spcPct val="20000"/>
              </a:spcBef>
              <a:buChar char="»"/>
              <a:defRPr sz="2400">
                <a:solidFill>
                  <a:schemeClr val="tx1"/>
                </a:solidFill>
                <a:latin typeface="微软雅黑" panose="020B0503020204020204" pitchFamily="34" charset="-122"/>
                <a:ea typeface="微软雅黑" panose="020B0503020204020204" pitchFamily="34" charset="-122"/>
              </a:defRPr>
            </a:lvl5pPr>
            <a:lvl6pPr marL="2754313" indent="-468313" eaLnBrk="0" fontAlgn="base" hangingPunct="0">
              <a:spcBef>
                <a:spcPct val="20000"/>
              </a:spcBef>
              <a:spcAft>
                <a:spcPct val="0"/>
              </a:spcAft>
              <a:buChar char="»"/>
              <a:defRPr sz="2400">
                <a:solidFill>
                  <a:schemeClr val="tx1"/>
                </a:solidFill>
                <a:latin typeface="微软雅黑" panose="020B0503020204020204" pitchFamily="34" charset="-122"/>
                <a:ea typeface="微软雅黑" panose="020B0503020204020204" pitchFamily="34" charset="-122"/>
              </a:defRPr>
            </a:lvl6pPr>
            <a:lvl7pPr marL="3211513" indent="-468313" eaLnBrk="0" fontAlgn="base" hangingPunct="0">
              <a:spcBef>
                <a:spcPct val="20000"/>
              </a:spcBef>
              <a:spcAft>
                <a:spcPct val="0"/>
              </a:spcAft>
              <a:buChar char="»"/>
              <a:defRPr sz="2400">
                <a:solidFill>
                  <a:schemeClr val="tx1"/>
                </a:solidFill>
                <a:latin typeface="微软雅黑" panose="020B0503020204020204" pitchFamily="34" charset="-122"/>
                <a:ea typeface="微软雅黑" panose="020B0503020204020204" pitchFamily="34" charset="-122"/>
              </a:defRPr>
            </a:lvl7pPr>
            <a:lvl8pPr marL="3668713" indent="-468313" eaLnBrk="0" fontAlgn="base" hangingPunct="0">
              <a:spcBef>
                <a:spcPct val="20000"/>
              </a:spcBef>
              <a:spcAft>
                <a:spcPct val="0"/>
              </a:spcAft>
              <a:buChar char="»"/>
              <a:defRPr sz="2400">
                <a:solidFill>
                  <a:schemeClr val="tx1"/>
                </a:solidFill>
                <a:latin typeface="微软雅黑" panose="020B0503020204020204" pitchFamily="34" charset="-122"/>
                <a:ea typeface="微软雅黑" panose="020B0503020204020204" pitchFamily="34" charset="-122"/>
              </a:defRPr>
            </a:lvl8pPr>
            <a:lvl9pPr marL="4125913" indent="-468313" eaLnBrk="0" fontAlgn="base" hangingPunct="0">
              <a:spcBef>
                <a:spcPct val="20000"/>
              </a:spcBef>
              <a:spcAft>
                <a:spcPct val="0"/>
              </a:spcAft>
              <a:buChar char="»"/>
              <a:defRPr sz="2400">
                <a:solidFill>
                  <a:schemeClr val="tx1"/>
                </a:solidFill>
                <a:latin typeface="微软雅黑" panose="020B0503020204020204" pitchFamily="34" charset="-122"/>
                <a:ea typeface="微软雅黑" panose="020B0503020204020204" pitchFamily="34" charset="-122"/>
              </a:defRPr>
            </a:lvl9pPr>
          </a:lstStyle>
          <a:p>
            <a:pPr algn="ctr">
              <a:spcBef>
                <a:spcPct val="0"/>
              </a:spcBef>
              <a:defRPr/>
            </a:pPr>
            <a:r>
              <a:rPr lang="zh-CN" altLang="zh-CN" sz="1600" noProof="1" smtClean="0">
                <a:solidFill>
                  <a:srgbClr val="FFFFFF"/>
                </a:solidFill>
              </a:rPr>
              <a:t> </a:t>
            </a:r>
          </a:p>
        </p:txBody>
      </p:sp>
      <p:sp>
        <p:nvSpPr>
          <p:cNvPr id="4117" name="标题 1"/>
          <p:cNvSpPr>
            <a:spLocks noGrp="1"/>
          </p:cNvSpPr>
          <p:nvPr/>
        </p:nvSpPr>
        <p:spPr bwMode="auto">
          <a:xfrm>
            <a:off x="809625" y="3571875"/>
            <a:ext cx="110998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69" tIns="43735" rIns="87469" bIns="43735" anchor="b"/>
          <a:lstStyle/>
          <a:p>
            <a:pPr algn="ctr" eaLnBrk="1" hangingPunct="1"/>
            <a:r>
              <a:rPr lang="zh-CN" altLang="en-US" sz="6600" b="1" dirty="0">
                <a:solidFill>
                  <a:srgbClr val="2ECC71"/>
                </a:solidFill>
                <a:latin typeface="微软雅黑" panose="020B0503020204020204" pitchFamily="34" charset="-122"/>
              </a:rPr>
              <a:t>远场语音交互技术解析</a:t>
            </a:r>
            <a:endParaRPr lang="en-US" altLang="zh-CN" sz="6600" b="1" dirty="0">
              <a:solidFill>
                <a:srgbClr val="2ECC71"/>
              </a:solidFill>
              <a:latin typeface="微软雅黑" panose="020B0503020204020204" pitchFamily="34" charset="-122"/>
            </a:endParaRPr>
          </a:p>
          <a:p>
            <a:pPr eaLnBrk="1" hangingPunct="1"/>
            <a:r>
              <a:rPr lang="en-US" altLang="zh-CN" sz="4400" b="1" dirty="0">
                <a:solidFill>
                  <a:srgbClr val="2ECC71"/>
                </a:solidFill>
                <a:latin typeface="微软雅黑" panose="020B0503020204020204" pitchFamily="34" charset="-122"/>
              </a:rPr>
              <a:t>               </a:t>
            </a:r>
            <a:r>
              <a:rPr lang="en-US" altLang="zh-CN" sz="4400" b="1" dirty="0" smtClean="0">
                <a:solidFill>
                  <a:srgbClr val="2ECC71"/>
                </a:solidFill>
                <a:latin typeface="微软雅黑" panose="020B0503020204020204" pitchFamily="34" charset="-122"/>
              </a:rPr>
              <a:t>       —— </a:t>
            </a:r>
            <a:r>
              <a:rPr lang="zh-CN" altLang="en-US" sz="4400" b="1" dirty="0" smtClean="0">
                <a:solidFill>
                  <a:srgbClr val="2ECC71"/>
                </a:solidFill>
                <a:latin typeface="微软雅黑" panose="020B0503020204020204" pitchFamily="34" charset="-122"/>
              </a:rPr>
              <a:t>远场语音信号处理</a:t>
            </a:r>
            <a:endParaRPr lang="en-US" altLang="zh-CN" sz="4400" b="1" dirty="0">
              <a:solidFill>
                <a:srgbClr val="2ECC71"/>
              </a:solidFill>
              <a:latin typeface="微软雅黑" panose="020B0503020204020204" pitchFamily="34" charset="-122"/>
            </a:endParaRPr>
          </a:p>
          <a:p>
            <a:pPr algn="ctr" eaLnBrk="1" hangingPunct="1"/>
            <a:endParaRPr lang="en-US" altLang="zh-CN" sz="4400" b="1" dirty="0">
              <a:solidFill>
                <a:srgbClr val="2ECC71"/>
              </a:solidFill>
              <a:latin typeface="微软雅黑" panose="020B0503020204020204" pitchFamily="34" charset="-122"/>
            </a:endParaRPr>
          </a:p>
          <a:p>
            <a:pPr algn="ctr" eaLnBrk="1" hangingPunct="1"/>
            <a:r>
              <a:rPr lang="zh-CN" altLang="en-US" sz="4400" b="1" dirty="0">
                <a:solidFill>
                  <a:srgbClr val="2ECC71"/>
                </a:solidFill>
                <a:latin typeface="微软雅黑" panose="020B0503020204020204" pitchFamily="34" charset="-122"/>
              </a:rPr>
              <a:t>声智科技</a:t>
            </a:r>
          </a:p>
        </p:txBody>
      </p:sp>
      <p:sp>
        <p:nvSpPr>
          <p:cNvPr id="34" name="直角三角形 33"/>
          <p:cNvSpPr/>
          <p:nvPr/>
        </p:nvSpPr>
        <p:spPr>
          <a:xfrm>
            <a:off x="9525" y="4779963"/>
            <a:ext cx="3205163" cy="3135312"/>
          </a:xfrm>
          <a:prstGeom prst="rtTriangle">
            <a:avLst/>
          </a:prstGeom>
          <a:solidFill>
            <a:srgbClr val="2ECC71">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a:defRPr/>
            </a:pPr>
            <a:endParaRPr lang="zh-CN" alt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4513" y="226946"/>
            <a:ext cx="7923213" cy="968375"/>
          </a:xfrm>
        </p:spPr>
        <p:txBody>
          <a:bodyPr/>
          <a:lstStyle/>
          <a:p>
            <a:r>
              <a:rPr lang="zh-CN" altLang="en-US" dirty="0"/>
              <a:t>语音信号处理基本概念</a:t>
            </a:r>
          </a:p>
        </p:txBody>
      </p:sp>
      <p:sp>
        <p:nvSpPr>
          <p:cNvPr id="3" name="文本框 2"/>
          <p:cNvSpPr txBox="1"/>
          <p:nvPr/>
        </p:nvSpPr>
        <p:spPr>
          <a:xfrm>
            <a:off x="896026" y="1530164"/>
            <a:ext cx="9309444" cy="369332"/>
          </a:xfrm>
          <a:prstGeom prst="rect">
            <a:avLst/>
          </a:prstGeom>
          <a:noFill/>
        </p:spPr>
        <p:txBody>
          <a:bodyPr wrap="square" rtlCol="0">
            <a:spAutoFit/>
          </a:bodyPr>
          <a:lstStyle/>
          <a:p>
            <a:endParaRPr lang="zh-CN" altLang="en-US" dirty="0"/>
          </a:p>
        </p:txBody>
      </p:sp>
      <p:sp>
        <p:nvSpPr>
          <p:cNvPr id="5" name="文本框 4"/>
          <p:cNvSpPr txBox="1"/>
          <p:nvPr/>
        </p:nvSpPr>
        <p:spPr>
          <a:xfrm>
            <a:off x="794151" y="1416467"/>
            <a:ext cx="8425170" cy="369332"/>
          </a:xfrm>
          <a:prstGeom prst="rect">
            <a:avLst/>
          </a:prstGeom>
          <a:noFill/>
        </p:spPr>
        <p:txBody>
          <a:bodyPr wrap="square" rtlCol="0">
            <a:spAutoFit/>
          </a:bodyPr>
          <a:lstStyle/>
          <a:p>
            <a:r>
              <a:rPr lang="zh-CN" altLang="en-US" dirty="0" smtClean="0"/>
              <a:t>功率谱估计</a:t>
            </a:r>
            <a:endParaRPr lang="zh-CN" altLang="en-US" dirty="0"/>
          </a:p>
        </p:txBody>
      </p:sp>
      <p:sp>
        <p:nvSpPr>
          <p:cNvPr id="7" name="文本框 6"/>
          <p:cNvSpPr txBox="1"/>
          <p:nvPr/>
        </p:nvSpPr>
        <p:spPr>
          <a:xfrm>
            <a:off x="896026" y="1843081"/>
            <a:ext cx="8425170" cy="1200329"/>
          </a:xfrm>
          <a:prstGeom prst="rect">
            <a:avLst/>
          </a:prstGeom>
          <a:noFill/>
        </p:spPr>
        <p:txBody>
          <a:bodyPr wrap="square" rtlCol="0">
            <a:spAutoFit/>
          </a:bodyPr>
          <a:lstStyle/>
          <a:p>
            <a:r>
              <a:rPr lang="en-US" altLang="zh-CN" dirty="0" smtClean="0"/>
              <a:t>2. </a:t>
            </a:r>
            <a:r>
              <a:rPr lang="zh-CN" altLang="en-US" dirty="0" smtClean="0"/>
              <a:t>参数法功率谱估计</a:t>
            </a:r>
            <a:endParaRPr lang="en-US" altLang="zh-CN" dirty="0" smtClean="0"/>
          </a:p>
          <a:p>
            <a:pPr marL="396084" indent="-396084">
              <a:buFont typeface="Wingdings" panose="05000000000000000000" pitchFamily="2" charset="2"/>
              <a:buChar char="Ø"/>
            </a:pPr>
            <a:r>
              <a:rPr lang="en-US" altLang="zh-CN" dirty="0" smtClean="0"/>
              <a:t>AR</a:t>
            </a:r>
          </a:p>
          <a:p>
            <a:pPr marL="396084" indent="-396084">
              <a:buFont typeface="Wingdings" panose="05000000000000000000" pitchFamily="2" charset="2"/>
              <a:buChar char="Ø"/>
            </a:pPr>
            <a:r>
              <a:rPr lang="en-US" altLang="zh-CN" dirty="0" smtClean="0"/>
              <a:t>ARMA</a:t>
            </a:r>
          </a:p>
          <a:p>
            <a:pPr marL="396084" indent="-396084">
              <a:buFont typeface="Wingdings" panose="05000000000000000000" pitchFamily="2" charset="2"/>
              <a:buChar char="Ø"/>
            </a:pPr>
            <a:r>
              <a:rPr lang="zh-CN" altLang="en-US" dirty="0" smtClean="0"/>
              <a:t>子空间方法</a:t>
            </a:r>
            <a:endParaRPr lang="en-US" altLang="zh-CN" dirty="0" smtClean="0"/>
          </a:p>
        </p:txBody>
      </p:sp>
      <p:pic>
        <p:nvPicPr>
          <p:cNvPr id="4" name="图片 3"/>
          <p:cNvPicPr>
            <a:picLocks noChangeAspect="1"/>
          </p:cNvPicPr>
          <p:nvPr/>
        </p:nvPicPr>
        <p:blipFill>
          <a:blip r:embed="rId3"/>
          <a:stretch>
            <a:fillRect/>
          </a:stretch>
        </p:blipFill>
        <p:spPr>
          <a:xfrm>
            <a:off x="304158" y="3485702"/>
            <a:ext cx="4021962" cy="3019750"/>
          </a:xfrm>
          <a:prstGeom prst="rect">
            <a:avLst/>
          </a:prstGeom>
        </p:spPr>
      </p:pic>
      <p:pic>
        <p:nvPicPr>
          <p:cNvPr id="6" name="图片 5"/>
          <p:cNvPicPr>
            <a:picLocks noChangeAspect="1"/>
          </p:cNvPicPr>
          <p:nvPr/>
        </p:nvPicPr>
        <p:blipFill>
          <a:blip r:embed="rId4"/>
          <a:stretch>
            <a:fillRect/>
          </a:stretch>
        </p:blipFill>
        <p:spPr>
          <a:xfrm>
            <a:off x="3868228" y="3433943"/>
            <a:ext cx="4090901" cy="3071510"/>
          </a:xfrm>
          <a:prstGeom prst="rect">
            <a:avLst/>
          </a:prstGeom>
        </p:spPr>
      </p:pic>
      <p:pic>
        <p:nvPicPr>
          <p:cNvPr id="8" name="图片 7"/>
          <p:cNvPicPr>
            <a:picLocks noChangeAspect="1"/>
          </p:cNvPicPr>
          <p:nvPr/>
        </p:nvPicPr>
        <p:blipFill>
          <a:blip r:embed="rId5"/>
          <a:stretch>
            <a:fillRect/>
          </a:stretch>
        </p:blipFill>
        <p:spPr>
          <a:xfrm>
            <a:off x="7217033" y="3433943"/>
            <a:ext cx="4090898" cy="3071509"/>
          </a:xfrm>
          <a:prstGeom prst="rect">
            <a:avLst/>
          </a:prstGeom>
        </p:spPr>
      </p:pic>
      <p:sp>
        <p:nvSpPr>
          <p:cNvPr id="9" name="文本框 8"/>
          <p:cNvSpPr txBox="1"/>
          <p:nvPr/>
        </p:nvSpPr>
        <p:spPr>
          <a:xfrm>
            <a:off x="1621888" y="6487004"/>
            <a:ext cx="2123791" cy="369332"/>
          </a:xfrm>
          <a:prstGeom prst="rect">
            <a:avLst/>
          </a:prstGeom>
          <a:noFill/>
        </p:spPr>
        <p:txBody>
          <a:bodyPr wrap="square" rtlCol="0">
            <a:spAutoFit/>
          </a:bodyPr>
          <a:lstStyle/>
          <a:p>
            <a:r>
              <a:rPr lang="zh-CN" altLang="en-US" dirty="0" smtClean="0"/>
              <a:t>周期图法</a:t>
            </a:r>
            <a:endParaRPr lang="zh-CN" altLang="en-US" dirty="0"/>
          </a:p>
        </p:txBody>
      </p:sp>
      <p:sp>
        <p:nvSpPr>
          <p:cNvPr id="10" name="文本框 9"/>
          <p:cNvSpPr txBox="1"/>
          <p:nvPr/>
        </p:nvSpPr>
        <p:spPr>
          <a:xfrm>
            <a:off x="4994034" y="6405842"/>
            <a:ext cx="2123791" cy="369332"/>
          </a:xfrm>
          <a:prstGeom prst="rect">
            <a:avLst/>
          </a:prstGeom>
          <a:noFill/>
        </p:spPr>
        <p:txBody>
          <a:bodyPr wrap="square" rtlCol="0">
            <a:spAutoFit/>
          </a:bodyPr>
          <a:lstStyle/>
          <a:p>
            <a:r>
              <a:rPr lang="en-US" altLang="zh-CN" dirty="0" smtClean="0"/>
              <a:t>AR</a:t>
            </a:r>
            <a:r>
              <a:rPr lang="zh-CN" altLang="en-US" dirty="0" smtClean="0"/>
              <a:t>谱估计，</a:t>
            </a:r>
            <a:r>
              <a:rPr lang="en-US" altLang="zh-CN" dirty="0" smtClean="0"/>
              <a:t>20</a:t>
            </a:r>
            <a:r>
              <a:rPr lang="zh-CN" altLang="en-US" dirty="0" smtClean="0"/>
              <a:t>阶</a:t>
            </a:r>
            <a:endParaRPr lang="zh-CN" altLang="en-US" dirty="0"/>
          </a:p>
        </p:txBody>
      </p:sp>
      <p:sp>
        <p:nvSpPr>
          <p:cNvPr id="11" name="文本框 10"/>
          <p:cNvSpPr txBox="1"/>
          <p:nvPr/>
        </p:nvSpPr>
        <p:spPr>
          <a:xfrm>
            <a:off x="8259300" y="6383294"/>
            <a:ext cx="2123791" cy="369332"/>
          </a:xfrm>
          <a:prstGeom prst="rect">
            <a:avLst/>
          </a:prstGeom>
          <a:noFill/>
        </p:spPr>
        <p:txBody>
          <a:bodyPr wrap="square" rtlCol="0">
            <a:spAutoFit/>
          </a:bodyPr>
          <a:lstStyle/>
          <a:p>
            <a:r>
              <a:rPr lang="en-US" altLang="zh-CN" dirty="0" smtClean="0"/>
              <a:t>AR</a:t>
            </a:r>
            <a:r>
              <a:rPr lang="zh-CN" altLang="en-US" dirty="0" smtClean="0"/>
              <a:t>谱估计，</a:t>
            </a:r>
            <a:r>
              <a:rPr lang="en-US" altLang="zh-CN" dirty="0" smtClean="0"/>
              <a:t>50</a:t>
            </a:r>
            <a:r>
              <a:rPr lang="zh-CN" altLang="en-US" dirty="0" smtClean="0"/>
              <a:t>阶</a:t>
            </a:r>
            <a:endParaRPr lang="zh-CN" altLang="en-US" dirty="0"/>
          </a:p>
        </p:txBody>
      </p:sp>
    </p:spTree>
    <p:extLst>
      <p:ext uri="{BB962C8B-B14F-4D97-AF65-F5344CB8AC3E}">
        <p14:creationId xmlns:p14="http://schemas.microsoft.com/office/powerpoint/2010/main" val="40179283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356" y="188582"/>
            <a:ext cx="7923213" cy="968375"/>
          </a:xfrm>
        </p:spPr>
        <p:txBody>
          <a:bodyPr/>
          <a:lstStyle/>
          <a:p>
            <a:r>
              <a:rPr lang="zh-CN" altLang="en-US" dirty="0"/>
              <a:t>语音信号处理基本概念</a:t>
            </a:r>
          </a:p>
        </p:txBody>
      </p:sp>
      <p:sp>
        <p:nvSpPr>
          <p:cNvPr id="3" name="文本框 2"/>
          <p:cNvSpPr txBox="1"/>
          <p:nvPr/>
        </p:nvSpPr>
        <p:spPr>
          <a:xfrm>
            <a:off x="1280821" y="1144161"/>
            <a:ext cx="9309444" cy="369332"/>
          </a:xfrm>
          <a:prstGeom prst="rect">
            <a:avLst/>
          </a:prstGeom>
          <a:noFill/>
        </p:spPr>
        <p:txBody>
          <a:bodyPr wrap="square" rtlCol="0">
            <a:spAutoFit/>
          </a:bodyPr>
          <a:lstStyle/>
          <a:p>
            <a:endParaRPr lang="zh-CN" altLang="en-US" dirty="0"/>
          </a:p>
        </p:txBody>
      </p:sp>
      <p:sp>
        <p:nvSpPr>
          <p:cNvPr id="5" name="文本框 4"/>
          <p:cNvSpPr txBox="1"/>
          <p:nvPr/>
        </p:nvSpPr>
        <p:spPr>
          <a:xfrm>
            <a:off x="421111" y="1246620"/>
            <a:ext cx="8425170" cy="369332"/>
          </a:xfrm>
          <a:prstGeom prst="rect">
            <a:avLst/>
          </a:prstGeom>
          <a:noFill/>
        </p:spPr>
        <p:txBody>
          <a:bodyPr wrap="square" rtlCol="0">
            <a:spAutoFit/>
          </a:bodyPr>
          <a:lstStyle/>
          <a:p>
            <a:r>
              <a:rPr lang="zh-CN" altLang="en-US" dirty="0" smtClean="0"/>
              <a:t>语谱图</a:t>
            </a:r>
            <a:endParaRPr lang="zh-CN" altLang="en-US" dirty="0"/>
          </a:p>
        </p:txBody>
      </p:sp>
      <p:pic>
        <p:nvPicPr>
          <p:cNvPr id="4" name="图片 3"/>
          <p:cNvPicPr>
            <a:picLocks noChangeAspect="1"/>
          </p:cNvPicPr>
          <p:nvPr/>
        </p:nvPicPr>
        <p:blipFill>
          <a:blip r:embed="rId3"/>
          <a:stretch>
            <a:fillRect/>
          </a:stretch>
        </p:blipFill>
        <p:spPr>
          <a:xfrm>
            <a:off x="2698583" y="1615952"/>
            <a:ext cx="6147698" cy="2762485"/>
          </a:xfrm>
          <a:prstGeom prst="rect">
            <a:avLst/>
          </a:prstGeom>
        </p:spPr>
      </p:pic>
      <p:pic>
        <p:nvPicPr>
          <p:cNvPr id="6" name="图片 5"/>
          <p:cNvPicPr>
            <a:picLocks noChangeAspect="1"/>
          </p:cNvPicPr>
          <p:nvPr/>
        </p:nvPicPr>
        <p:blipFill>
          <a:blip r:embed="rId4"/>
          <a:stretch>
            <a:fillRect/>
          </a:stretch>
        </p:blipFill>
        <p:spPr>
          <a:xfrm>
            <a:off x="2582880" y="4378437"/>
            <a:ext cx="6914324" cy="3088886"/>
          </a:xfrm>
          <a:prstGeom prst="rect">
            <a:avLst/>
          </a:prstGeom>
        </p:spPr>
      </p:pic>
    </p:spTree>
    <p:extLst>
      <p:ext uri="{BB962C8B-B14F-4D97-AF65-F5344CB8AC3E}">
        <p14:creationId xmlns:p14="http://schemas.microsoft.com/office/powerpoint/2010/main" val="3062618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158" y="150912"/>
            <a:ext cx="7923213" cy="968375"/>
          </a:xfrm>
        </p:spPr>
        <p:txBody>
          <a:bodyPr/>
          <a:lstStyle/>
          <a:p>
            <a:r>
              <a:rPr lang="zh-CN" altLang="en-US" dirty="0"/>
              <a:t>语音</a:t>
            </a:r>
            <a:r>
              <a:rPr lang="zh-CN" altLang="en-US" dirty="0" smtClean="0"/>
              <a:t>信号处理</a:t>
            </a:r>
            <a:r>
              <a:rPr lang="en-US" altLang="zh-CN" dirty="0" smtClean="0"/>
              <a:t>-</a:t>
            </a:r>
            <a:r>
              <a:rPr lang="zh-CN" altLang="en-US" dirty="0" smtClean="0"/>
              <a:t>回声消除</a:t>
            </a:r>
            <a:endParaRPr lang="zh-CN" alt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8962" y="1370080"/>
            <a:ext cx="5713779" cy="247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4"/>
          <a:stretch>
            <a:fillRect/>
          </a:stretch>
        </p:blipFill>
        <p:spPr>
          <a:xfrm>
            <a:off x="1675722" y="4265604"/>
            <a:ext cx="6400261" cy="3422150"/>
          </a:xfrm>
          <a:prstGeom prst="rect">
            <a:avLst/>
          </a:prstGeom>
        </p:spPr>
      </p:pic>
    </p:spTree>
    <p:extLst>
      <p:ext uri="{BB962C8B-B14F-4D97-AF65-F5344CB8AC3E}">
        <p14:creationId xmlns:p14="http://schemas.microsoft.com/office/powerpoint/2010/main" val="4455497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767" y="303308"/>
            <a:ext cx="7923213" cy="968375"/>
          </a:xfrm>
        </p:spPr>
        <p:txBody>
          <a:bodyPr/>
          <a:lstStyle/>
          <a:p>
            <a:r>
              <a:rPr lang="zh-CN" altLang="en-US" dirty="0"/>
              <a:t>语音信号处理</a:t>
            </a:r>
            <a:r>
              <a:rPr lang="en-US" altLang="zh-CN" dirty="0"/>
              <a:t>-</a:t>
            </a:r>
            <a:r>
              <a:rPr lang="zh-CN" altLang="en-US" dirty="0"/>
              <a:t>回声消除</a:t>
            </a:r>
          </a:p>
        </p:txBody>
      </p:sp>
      <p:pic>
        <p:nvPicPr>
          <p:cNvPr id="4" name="图片 3"/>
          <p:cNvPicPr>
            <a:picLocks noChangeAspect="1"/>
          </p:cNvPicPr>
          <p:nvPr/>
        </p:nvPicPr>
        <p:blipFill>
          <a:blip r:embed="rId3"/>
          <a:stretch>
            <a:fillRect/>
          </a:stretch>
        </p:blipFill>
        <p:spPr>
          <a:xfrm>
            <a:off x="532752" y="1298448"/>
            <a:ext cx="5258073" cy="2811435"/>
          </a:xfrm>
          <a:prstGeom prst="rect">
            <a:avLst/>
          </a:prstGeom>
        </p:spPr>
      </p:pic>
      <p:pic>
        <p:nvPicPr>
          <p:cNvPr id="5" name="图片 4"/>
          <p:cNvPicPr>
            <a:picLocks noChangeAspect="1"/>
          </p:cNvPicPr>
          <p:nvPr/>
        </p:nvPicPr>
        <p:blipFill>
          <a:blip r:embed="rId4"/>
          <a:stretch>
            <a:fillRect/>
          </a:stretch>
        </p:blipFill>
        <p:spPr>
          <a:xfrm>
            <a:off x="1751920" y="4259115"/>
            <a:ext cx="6766464" cy="3489959"/>
          </a:xfrm>
          <a:prstGeom prst="rect">
            <a:avLst/>
          </a:prstGeom>
        </p:spPr>
      </p:pic>
      <p:pic>
        <p:nvPicPr>
          <p:cNvPr id="1026" name="Picture 2" descr="13-40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8592" y="1434958"/>
            <a:ext cx="5275262"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6675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9" name="文本框 8"/>
          <p:cNvSpPr txBox="1"/>
          <p:nvPr/>
        </p:nvSpPr>
        <p:spPr>
          <a:xfrm>
            <a:off x="999227" y="1846156"/>
            <a:ext cx="3745884" cy="369332"/>
          </a:xfrm>
          <a:prstGeom prst="rect">
            <a:avLst/>
          </a:prstGeom>
          <a:noFill/>
        </p:spPr>
        <p:txBody>
          <a:bodyPr wrap="square" rtlCol="0">
            <a:spAutoFit/>
          </a:bodyPr>
          <a:lstStyle/>
          <a:p>
            <a:r>
              <a:rPr lang="zh-CN" altLang="en-US" dirty="0" smtClean="0"/>
              <a:t>维纳滤波器</a:t>
            </a:r>
            <a:endParaRPr lang="zh-CN" altLang="en-US" dirty="0"/>
          </a:p>
        </p:txBody>
      </p:sp>
      <p:pic>
        <p:nvPicPr>
          <p:cNvPr id="10" name="图片 9"/>
          <p:cNvPicPr>
            <a:picLocks noChangeAspect="1"/>
          </p:cNvPicPr>
          <p:nvPr/>
        </p:nvPicPr>
        <p:blipFill>
          <a:blip r:embed="rId3"/>
          <a:stretch>
            <a:fillRect/>
          </a:stretch>
        </p:blipFill>
        <p:spPr>
          <a:xfrm>
            <a:off x="1302444" y="2228887"/>
            <a:ext cx="6369511" cy="2079167"/>
          </a:xfrm>
          <a:prstGeom prst="rect">
            <a:avLst/>
          </a:prstGeom>
        </p:spPr>
      </p:pic>
      <p:pic>
        <p:nvPicPr>
          <p:cNvPr id="11" name="图片 10"/>
          <p:cNvPicPr>
            <a:picLocks noChangeAspect="1"/>
          </p:cNvPicPr>
          <p:nvPr/>
        </p:nvPicPr>
        <p:blipFill>
          <a:blip r:embed="rId4"/>
          <a:stretch>
            <a:fillRect/>
          </a:stretch>
        </p:blipFill>
        <p:spPr>
          <a:xfrm>
            <a:off x="8507681" y="1585335"/>
            <a:ext cx="2464197" cy="3366270"/>
          </a:xfrm>
          <a:prstGeom prst="rect">
            <a:avLst/>
          </a:prstGeom>
        </p:spPr>
      </p:pic>
      <p:pic>
        <p:nvPicPr>
          <p:cNvPr id="14" name="图片 13"/>
          <p:cNvPicPr>
            <a:picLocks noChangeAspect="1"/>
          </p:cNvPicPr>
          <p:nvPr/>
        </p:nvPicPr>
        <p:blipFill>
          <a:blip r:embed="rId5"/>
          <a:stretch>
            <a:fillRect/>
          </a:stretch>
        </p:blipFill>
        <p:spPr>
          <a:xfrm>
            <a:off x="5493475" y="1903095"/>
            <a:ext cx="715058" cy="561045"/>
          </a:xfrm>
          <a:prstGeom prst="rect">
            <a:avLst/>
          </a:prstGeom>
        </p:spPr>
      </p:pic>
      <p:pic>
        <p:nvPicPr>
          <p:cNvPr id="16" name="图片 15"/>
          <p:cNvPicPr>
            <a:picLocks noChangeAspect="1"/>
          </p:cNvPicPr>
          <p:nvPr/>
        </p:nvPicPr>
        <p:blipFill>
          <a:blip r:embed="rId6"/>
          <a:stretch>
            <a:fillRect/>
          </a:stretch>
        </p:blipFill>
        <p:spPr>
          <a:xfrm>
            <a:off x="3208383" y="2923555"/>
            <a:ext cx="715058" cy="539044"/>
          </a:xfrm>
          <a:prstGeom prst="rect">
            <a:avLst/>
          </a:prstGeom>
        </p:spPr>
      </p:pic>
      <p:pic>
        <p:nvPicPr>
          <p:cNvPr id="17" name="图片 16"/>
          <p:cNvPicPr>
            <a:picLocks noChangeAspect="1"/>
          </p:cNvPicPr>
          <p:nvPr/>
        </p:nvPicPr>
        <p:blipFill>
          <a:blip r:embed="rId7"/>
          <a:stretch>
            <a:fillRect/>
          </a:stretch>
        </p:blipFill>
        <p:spPr>
          <a:xfrm>
            <a:off x="7482707" y="3539243"/>
            <a:ext cx="737059" cy="517041"/>
          </a:xfrm>
          <a:prstGeom prst="rect">
            <a:avLst/>
          </a:prstGeom>
        </p:spPr>
      </p:pic>
      <p:pic>
        <p:nvPicPr>
          <p:cNvPr id="18" name="图片 17"/>
          <p:cNvPicPr>
            <a:picLocks noChangeAspect="1"/>
          </p:cNvPicPr>
          <p:nvPr/>
        </p:nvPicPr>
        <p:blipFill>
          <a:blip r:embed="rId8"/>
          <a:stretch>
            <a:fillRect/>
          </a:stretch>
        </p:blipFill>
        <p:spPr>
          <a:xfrm>
            <a:off x="2852282" y="4802905"/>
            <a:ext cx="3674294" cy="594048"/>
          </a:xfrm>
          <a:prstGeom prst="rect">
            <a:avLst/>
          </a:prstGeom>
        </p:spPr>
      </p:pic>
      <p:pic>
        <p:nvPicPr>
          <p:cNvPr id="19" name="图片 18"/>
          <p:cNvPicPr>
            <a:picLocks noChangeAspect="1"/>
          </p:cNvPicPr>
          <p:nvPr/>
        </p:nvPicPr>
        <p:blipFill>
          <a:blip r:embed="rId9"/>
          <a:stretch>
            <a:fillRect/>
          </a:stretch>
        </p:blipFill>
        <p:spPr>
          <a:xfrm>
            <a:off x="1742483" y="5618410"/>
            <a:ext cx="5775463" cy="660053"/>
          </a:xfrm>
          <a:prstGeom prst="rect">
            <a:avLst/>
          </a:prstGeom>
        </p:spPr>
      </p:pic>
      <p:pic>
        <p:nvPicPr>
          <p:cNvPr id="20" name="图片 19"/>
          <p:cNvPicPr>
            <a:picLocks noChangeAspect="1"/>
          </p:cNvPicPr>
          <p:nvPr/>
        </p:nvPicPr>
        <p:blipFill>
          <a:blip r:embed="rId10"/>
          <a:stretch>
            <a:fillRect/>
          </a:stretch>
        </p:blipFill>
        <p:spPr>
          <a:xfrm>
            <a:off x="3436311" y="6676281"/>
            <a:ext cx="2057164" cy="561045"/>
          </a:xfrm>
          <a:prstGeom prst="rect">
            <a:avLst/>
          </a:prstGeom>
        </p:spPr>
      </p:pic>
      <p:pic>
        <p:nvPicPr>
          <p:cNvPr id="3" name="图片 2"/>
          <p:cNvPicPr>
            <a:picLocks noChangeAspect="1"/>
          </p:cNvPicPr>
          <p:nvPr/>
        </p:nvPicPr>
        <p:blipFill>
          <a:blip r:embed="rId11"/>
          <a:stretch>
            <a:fillRect/>
          </a:stretch>
        </p:blipFill>
        <p:spPr>
          <a:xfrm>
            <a:off x="1742483" y="2958377"/>
            <a:ext cx="837658" cy="593976"/>
          </a:xfrm>
          <a:prstGeom prst="rect">
            <a:avLst/>
          </a:prstGeom>
        </p:spPr>
      </p:pic>
    </p:spTree>
    <p:extLst>
      <p:ext uri="{BB962C8B-B14F-4D97-AF65-F5344CB8AC3E}">
        <p14:creationId xmlns:p14="http://schemas.microsoft.com/office/powerpoint/2010/main" val="34955737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356" y="181163"/>
            <a:ext cx="7923213" cy="968375"/>
          </a:xfrm>
        </p:spPr>
        <p:txBody>
          <a:bodyPr/>
          <a:lstStyle/>
          <a:p>
            <a:r>
              <a:rPr lang="zh-CN" altLang="en-US" dirty="0"/>
              <a:t>语音信号处理</a:t>
            </a:r>
            <a:r>
              <a:rPr lang="en-US" altLang="zh-CN" dirty="0"/>
              <a:t>-</a:t>
            </a:r>
            <a:r>
              <a:rPr lang="zh-CN" altLang="en-US" dirty="0"/>
              <a:t>回声消除</a:t>
            </a:r>
          </a:p>
        </p:txBody>
      </p:sp>
      <p:pic>
        <p:nvPicPr>
          <p:cNvPr id="3" name="图片 2"/>
          <p:cNvPicPr>
            <a:picLocks noChangeAspect="1"/>
          </p:cNvPicPr>
          <p:nvPr/>
        </p:nvPicPr>
        <p:blipFill>
          <a:blip r:embed="rId3"/>
          <a:stretch>
            <a:fillRect/>
          </a:stretch>
        </p:blipFill>
        <p:spPr>
          <a:xfrm>
            <a:off x="608950" y="4579429"/>
            <a:ext cx="5598580" cy="3191283"/>
          </a:xfrm>
          <a:prstGeom prst="rect">
            <a:avLst/>
          </a:prstGeom>
        </p:spPr>
      </p:pic>
      <p:pic>
        <p:nvPicPr>
          <p:cNvPr id="4" name="图片 3"/>
          <p:cNvPicPr>
            <a:picLocks noChangeAspect="1"/>
          </p:cNvPicPr>
          <p:nvPr/>
        </p:nvPicPr>
        <p:blipFill>
          <a:blip r:embed="rId4"/>
          <a:stretch>
            <a:fillRect/>
          </a:stretch>
        </p:blipFill>
        <p:spPr>
          <a:xfrm>
            <a:off x="631424" y="1226153"/>
            <a:ext cx="6270502" cy="3102248"/>
          </a:xfrm>
          <a:prstGeom prst="rect">
            <a:avLst/>
          </a:prstGeom>
        </p:spPr>
      </p:pic>
      <p:pic>
        <p:nvPicPr>
          <p:cNvPr id="5" name="图片 4"/>
          <p:cNvPicPr>
            <a:picLocks noChangeAspect="1"/>
          </p:cNvPicPr>
          <p:nvPr/>
        </p:nvPicPr>
        <p:blipFill>
          <a:blip r:embed="rId5"/>
          <a:stretch>
            <a:fillRect/>
          </a:stretch>
        </p:blipFill>
        <p:spPr>
          <a:xfrm>
            <a:off x="7735354" y="2628954"/>
            <a:ext cx="2497200" cy="891072"/>
          </a:xfrm>
          <a:prstGeom prst="rect">
            <a:avLst/>
          </a:prstGeom>
        </p:spPr>
      </p:pic>
      <p:sp>
        <p:nvSpPr>
          <p:cNvPr id="7" name="文本框 6"/>
          <p:cNvSpPr txBox="1"/>
          <p:nvPr/>
        </p:nvSpPr>
        <p:spPr>
          <a:xfrm>
            <a:off x="7859283" y="2381185"/>
            <a:ext cx="2677387" cy="369332"/>
          </a:xfrm>
          <a:prstGeom prst="rect">
            <a:avLst/>
          </a:prstGeom>
          <a:noFill/>
        </p:spPr>
        <p:txBody>
          <a:bodyPr wrap="square" rtlCol="0">
            <a:spAutoFit/>
          </a:bodyPr>
          <a:lstStyle/>
          <a:p>
            <a:r>
              <a:rPr lang="zh-CN" altLang="en-US" dirty="0" smtClean="0"/>
              <a:t>维纳滤波器准则</a:t>
            </a:r>
            <a:endParaRPr lang="zh-CN" altLang="en-US" dirty="0"/>
          </a:p>
        </p:txBody>
      </p:sp>
      <p:pic>
        <p:nvPicPr>
          <p:cNvPr id="8" name="图片 7"/>
          <p:cNvPicPr>
            <a:picLocks noChangeAspect="1"/>
          </p:cNvPicPr>
          <p:nvPr/>
        </p:nvPicPr>
        <p:blipFill>
          <a:blip r:embed="rId6"/>
          <a:stretch>
            <a:fillRect/>
          </a:stretch>
        </p:blipFill>
        <p:spPr>
          <a:xfrm>
            <a:off x="6935777" y="6155246"/>
            <a:ext cx="4235340" cy="550044"/>
          </a:xfrm>
          <a:prstGeom prst="rect">
            <a:avLst/>
          </a:prstGeom>
        </p:spPr>
      </p:pic>
      <p:pic>
        <p:nvPicPr>
          <p:cNvPr id="22" name="图片 21"/>
          <p:cNvPicPr>
            <a:picLocks noChangeAspect="1"/>
          </p:cNvPicPr>
          <p:nvPr/>
        </p:nvPicPr>
        <p:blipFill>
          <a:blip r:embed="rId7"/>
          <a:stretch>
            <a:fillRect/>
          </a:stretch>
        </p:blipFill>
        <p:spPr>
          <a:xfrm>
            <a:off x="7366824" y="4328401"/>
            <a:ext cx="3234259" cy="671053"/>
          </a:xfrm>
          <a:prstGeom prst="rect">
            <a:avLst/>
          </a:prstGeom>
        </p:spPr>
      </p:pic>
      <p:pic>
        <p:nvPicPr>
          <p:cNvPr id="23" name="图片 22"/>
          <p:cNvPicPr>
            <a:picLocks noChangeAspect="1"/>
          </p:cNvPicPr>
          <p:nvPr/>
        </p:nvPicPr>
        <p:blipFill>
          <a:blip r:embed="rId8"/>
          <a:stretch>
            <a:fillRect/>
          </a:stretch>
        </p:blipFill>
        <p:spPr>
          <a:xfrm>
            <a:off x="7592008" y="5161146"/>
            <a:ext cx="2948236" cy="660053"/>
          </a:xfrm>
          <a:prstGeom prst="rect">
            <a:avLst/>
          </a:prstGeom>
        </p:spPr>
      </p:pic>
      <p:pic>
        <p:nvPicPr>
          <p:cNvPr id="24" name="图片 23"/>
          <p:cNvPicPr>
            <a:picLocks noChangeAspect="1"/>
          </p:cNvPicPr>
          <p:nvPr/>
        </p:nvPicPr>
        <p:blipFill>
          <a:blip r:embed="rId9"/>
          <a:stretch>
            <a:fillRect/>
          </a:stretch>
        </p:blipFill>
        <p:spPr>
          <a:xfrm>
            <a:off x="7958858" y="3550661"/>
            <a:ext cx="2189175" cy="616049"/>
          </a:xfrm>
          <a:prstGeom prst="rect">
            <a:avLst/>
          </a:prstGeom>
        </p:spPr>
      </p:pic>
    </p:spTree>
    <p:extLst>
      <p:ext uri="{BB962C8B-B14F-4D97-AF65-F5344CB8AC3E}">
        <p14:creationId xmlns:p14="http://schemas.microsoft.com/office/powerpoint/2010/main" val="247985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554" y="133095"/>
            <a:ext cx="7923213" cy="968375"/>
          </a:xfrm>
        </p:spPr>
        <p:txBody>
          <a:bodyPr/>
          <a:lstStyle/>
          <a:p>
            <a:r>
              <a:rPr lang="zh-CN" altLang="en-US" dirty="0"/>
              <a:t>语音信号处理</a:t>
            </a:r>
            <a:r>
              <a:rPr lang="en-US" altLang="zh-CN" dirty="0"/>
              <a:t>-</a:t>
            </a:r>
            <a:r>
              <a:rPr lang="zh-CN" altLang="en-US" dirty="0"/>
              <a:t>回声消除</a:t>
            </a:r>
          </a:p>
        </p:txBody>
      </p:sp>
      <p:sp>
        <p:nvSpPr>
          <p:cNvPr id="6" name="文本框 5"/>
          <p:cNvSpPr txBox="1"/>
          <p:nvPr/>
        </p:nvSpPr>
        <p:spPr>
          <a:xfrm>
            <a:off x="532752" y="1320625"/>
            <a:ext cx="2530007" cy="369332"/>
          </a:xfrm>
          <a:prstGeom prst="rect">
            <a:avLst/>
          </a:prstGeom>
          <a:noFill/>
        </p:spPr>
        <p:txBody>
          <a:bodyPr wrap="square" rtlCol="0">
            <a:spAutoFit/>
          </a:bodyPr>
          <a:lstStyle/>
          <a:p>
            <a:r>
              <a:rPr lang="zh-CN" altLang="en-US" dirty="0" smtClean="0"/>
              <a:t>最陡下降法</a:t>
            </a:r>
            <a:endParaRPr lang="zh-CN" altLang="en-US" dirty="0"/>
          </a:p>
        </p:txBody>
      </p:sp>
      <p:pic>
        <p:nvPicPr>
          <p:cNvPr id="9" name="图片 8"/>
          <p:cNvPicPr>
            <a:picLocks noChangeAspect="1"/>
          </p:cNvPicPr>
          <p:nvPr/>
        </p:nvPicPr>
        <p:blipFill>
          <a:blip r:embed="rId3"/>
          <a:stretch>
            <a:fillRect/>
          </a:stretch>
        </p:blipFill>
        <p:spPr>
          <a:xfrm>
            <a:off x="1797754" y="2257252"/>
            <a:ext cx="3355269" cy="803064"/>
          </a:xfrm>
          <a:prstGeom prst="rect">
            <a:avLst/>
          </a:prstGeom>
        </p:spPr>
      </p:pic>
      <p:pic>
        <p:nvPicPr>
          <p:cNvPr id="10" name="图片 9"/>
          <p:cNvPicPr>
            <a:picLocks noChangeAspect="1"/>
          </p:cNvPicPr>
          <p:nvPr/>
        </p:nvPicPr>
        <p:blipFill>
          <a:blip r:embed="rId4"/>
          <a:stretch>
            <a:fillRect/>
          </a:stretch>
        </p:blipFill>
        <p:spPr>
          <a:xfrm>
            <a:off x="5524330" y="2257252"/>
            <a:ext cx="2200176" cy="902072"/>
          </a:xfrm>
          <a:prstGeom prst="rect">
            <a:avLst/>
          </a:prstGeom>
        </p:spPr>
      </p:pic>
      <p:pic>
        <p:nvPicPr>
          <p:cNvPr id="12" name="图片 11"/>
          <p:cNvPicPr>
            <a:picLocks noChangeAspect="1"/>
          </p:cNvPicPr>
          <p:nvPr/>
        </p:nvPicPr>
        <p:blipFill>
          <a:blip r:embed="rId5"/>
          <a:stretch>
            <a:fillRect/>
          </a:stretch>
        </p:blipFill>
        <p:spPr>
          <a:xfrm>
            <a:off x="4074430" y="1760225"/>
            <a:ext cx="1661133" cy="484039"/>
          </a:xfrm>
          <a:prstGeom prst="rect">
            <a:avLst/>
          </a:prstGeom>
        </p:spPr>
      </p:pic>
      <p:pic>
        <p:nvPicPr>
          <p:cNvPr id="14" name="图片 13"/>
          <p:cNvPicPr>
            <a:picLocks noChangeAspect="1"/>
          </p:cNvPicPr>
          <p:nvPr/>
        </p:nvPicPr>
        <p:blipFill>
          <a:blip r:embed="rId6"/>
          <a:stretch>
            <a:fillRect/>
          </a:stretch>
        </p:blipFill>
        <p:spPr>
          <a:xfrm>
            <a:off x="2774029" y="3570332"/>
            <a:ext cx="4950477" cy="3743192"/>
          </a:xfrm>
          <a:prstGeom prst="rect">
            <a:avLst/>
          </a:prstGeom>
        </p:spPr>
      </p:pic>
    </p:spTree>
    <p:extLst>
      <p:ext uri="{BB962C8B-B14F-4D97-AF65-F5344CB8AC3E}">
        <p14:creationId xmlns:p14="http://schemas.microsoft.com/office/powerpoint/2010/main" val="3825775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158" y="71401"/>
            <a:ext cx="7923213" cy="968375"/>
          </a:xfrm>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532752" y="1277285"/>
            <a:ext cx="2530007" cy="369332"/>
          </a:xfrm>
          <a:prstGeom prst="rect">
            <a:avLst/>
          </a:prstGeom>
          <a:noFill/>
        </p:spPr>
        <p:txBody>
          <a:bodyPr wrap="square" rtlCol="0">
            <a:spAutoFit/>
          </a:bodyPr>
          <a:lstStyle/>
          <a:p>
            <a:r>
              <a:rPr lang="en-US" altLang="zh-CN" dirty="0" smtClean="0"/>
              <a:t>LMS</a:t>
            </a:r>
            <a:r>
              <a:rPr lang="zh-CN" altLang="en-US" dirty="0" smtClean="0"/>
              <a:t>算法</a:t>
            </a:r>
            <a:endParaRPr lang="zh-CN" altLang="en-US" dirty="0"/>
          </a:p>
        </p:txBody>
      </p:sp>
      <p:sp>
        <p:nvSpPr>
          <p:cNvPr id="6" name="矩形 5"/>
          <p:cNvSpPr/>
          <p:nvPr/>
        </p:nvSpPr>
        <p:spPr>
          <a:xfrm>
            <a:off x="1049958" y="1914317"/>
            <a:ext cx="2954655" cy="369332"/>
          </a:xfrm>
          <a:prstGeom prst="rect">
            <a:avLst/>
          </a:prstGeom>
        </p:spPr>
        <p:txBody>
          <a:bodyPr wrap="none">
            <a:spAutoFit/>
          </a:bodyPr>
          <a:lstStyle/>
          <a:p>
            <a:r>
              <a:rPr lang="zh-CN" altLang="zh-CN" kern="100" dirty="0">
                <a:cs typeface="Times New Roman" panose="02020603050405020304" pitchFamily="18" charset="0"/>
              </a:rPr>
              <a:t>最陡下降法中，性能函数为</a:t>
            </a:r>
            <a:endParaRPr lang="zh-CN" altLang="en-US" dirty="0"/>
          </a:p>
        </p:txBody>
      </p:sp>
      <p:pic>
        <p:nvPicPr>
          <p:cNvPr id="9" name="图片 8"/>
          <p:cNvPicPr>
            <a:picLocks noChangeAspect="1"/>
          </p:cNvPicPr>
          <p:nvPr/>
        </p:nvPicPr>
        <p:blipFill>
          <a:blip r:embed="rId3"/>
          <a:stretch>
            <a:fillRect/>
          </a:stretch>
        </p:blipFill>
        <p:spPr>
          <a:xfrm>
            <a:off x="4543505" y="1830019"/>
            <a:ext cx="1705136" cy="539044"/>
          </a:xfrm>
          <a:prstGeom prst="rect">
            <a:avLst/>
          </a:prstGeom>
        </p:spPr>
      </p:pic>
      <p:sp>
        <p:nvSpPr>
          <p:cNvPr id="10" name="矩形 9"/>
          <p:cNvSpPr/>
          <p:nvPr/>
        </p:nvSpPr>
        <p:spPr>
          <a:xfrm>
            <a:off x="1049958" y="2634894"/>
            <a:ext cx="4570482" cy="369332"/>
          </a:xfrm>
          <a:prstGeom prst="rect">
            <a:avLst/>
          </a:prstGeom>
        </p:spPr>
        <p:txBody>
          <a:bodyPr wrap="none">
            <a:spAutoFit/>
          </a:bodyPr>
          <a:lstStyle/>
          <a:p>
            <a:r>
              <a:rPr lang="zh-CN" altLang="zh-CN" kern="100" dirty="0">
                <a:cs typeface="Times New Roman" panose="02020603050405020304" pitchFamily="18" charset="0"/>
              </a:rPr>
              <a:t>使用估计误差平方的即时估计作为性能函数</a:t>
            </a:r>
            <a:endParaRPr lang="zh-CN" altLang="en-US" dirty="0"/>
          </a:p>
        </p:txBody>
      </p:sp>
      <p:pic>
        <p:nvPicPr>
          <p:cNvPr id="12" name="图片 11"/>
          <p:cNvPicPr>
            <a:picLocks noChangeAspect="1"/>
          </p:cNvPicPr>
          <p:nvPr/>
        </p:nvPicPr>
        <p:blipFill>
          <a:blip r:embed="rId4"/>
          <a:stretch>
            <a:fillRect/>
          </a:stretch>
        </p:blipFill>
        <p:spPr>
          <a:xfrm>
            <a:off x="6329288" y="2529175"/>
            <a:ext cx="1463118" cy="638051"/>
          </a:xfrm>
          <a:prstGeom prst="rect">
            <a:avLst/>
          </a:prstGeom>
        </p:spPr>
      </p:pic>
      <p:pic>
        <p:nvPicPr>
          <p:cNvPr id="19" name="图片 18"/>
          <p:cNvPicPr>
            <a:picLocks noChangeAspect="1"/>
          </p:cNvPicPr>
          <p:nvPr/>
        </p:nvPicPr>
        <p:blipFill>
          <a:blip r:embed="rId5"/>
          <a:stretch>
            <a:fillRect/>
          </a:stretch>
        </p:blipFill>
        <p:spPr>
          <a:xfrm>
            <a:off x="2211709" y="3431812"/>
            <a:ext cx="5580697" cy="3918798"/>
          </a:xfrm>
          <a:prstGeom prst="rect">
            <a:avLst/>
          </a:prstGeom>
        </p:spPr>
      </p:pic>
    </p:spTree>
    <p:extLst>
      <p:ext uri="{BB962C8B-B14F-4D97-AF65-F5344CB8AC3E}">
        <p14:creationId xmlns:p14="http://schemas.microsoft.com/office/powerpoint/2010/main" val="2890730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721" y="177480"/>
            <a:ext cx="7923213" cy="968375"/>
          </a:xfrm>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532752" y="1227928"/>
            <a:ext cx="2530007" cy="369332"/>
          </a:xfrm>
          <a:prstGeom prst="rect">
            <a:avLst/>
          </a:prstGeom>
          <a:noFill/>
        </p:spPr>
        <p:txBody>
          <a:bodyPr wrap="square" rtlCol="0">
            <a:spAutoFit/>
          </a:bodyPr>
          <a:lstStyle/>
          <a:p>
            <a:r>
              <a:rPr lang="en-US" altLang="zh-CN" dirty="0" smtClean="0"/>
              <a:t>NLMS</a:t>
            </a:r>
            <a:r>
              <a:rPr lang="zh-CN" altLang="en-US" dirty="0" smtClean="0"/>
              <a:t>算法</a:t>
            </a:r>
            <a:endParaRPr lang="zh-CN" altLang="en-US" dirty="0"/>
          </a:p>
        </p:txBody>
      </p:sp>
      <p:pic>
        <p:nvPicPr>
          <p:cNvPr id="3" name="图片 2"/>
          <p:cNvPicPr>
            <a:picLocks noChangeAspect="1"/>
          </p:cNvPicPr>
          <p:nvPr/>
        </p:nvPicPr>
        <p:blipFill>
          <a:blip r:embed="rId3"/>
          <a:stretch>
            <a:fillRect/>
          </a:stretch>
        </p:blipFill>
        <p:spPr>
          <a:xfrm>
            <a:off x="2173814" y="1654541"/>
            <a:ext cx="5357669" cy="4361478"/>
          </a:xfrm>
          <a:prstGeom prst="rect">
            <a:avLst/>
          </a:prstGeom>
        </p:spPr>
      </p:pic>
      <p:pic>
        <p:nvPicPr>
          <p:cNvPr id="4" name="图片 3"/>
          <p:cNvPicPr>
            <a:picLocks noChangeAspect="1"/>
          </p:cNvPicPr>
          <p:nvPr/>
        </p:nvPicPr>
        <p:blipFill>
          <a:blip r:embed="rId4"/>
          <a:stretch>
            <a:fillRect/>
          </a:stretch>
        </p:blipFill>
        <p:spPr>
          <a:xfrm>
            <a:off x="2507713" y="6016019"/>
            <a:ext cx="4671012" cy="1678495"/>
          </a:xfrm>
          <a:prstGeom prst="rect">
            <a:avLst/>
          </a:prstGeom>
        </p:spPr>
      </p:pic>
    </p:spTree>
    <p:extLst>
      <p:ext uri="{BB962C8B-B14F-4D97-AF65-F5344CB8AC3E}">
        <p14:creationId xmlns:p14="http://schemas.microsoft.com/office/powerpoint/2010/main" val="3892436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356" y="237366"/>
            <a:ext cx="7923213" cy="968375"/>
          </a:xfrm>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1066138" y="1370080"/>
            <a:ext cx="2530007" cy="369332"/>
          </a:xfrm>
          <a:prstGeom prst="rect">
            <a:avLst/>
          </a:prstGeom>
          <a:noFill/>
        </p:spPr>
        <p:txBody>
          <a:bodyPr wrap="square" rtlCol="0">
            <a:spAutoFit/>
          </a:bodyPr>
          <a:lstStyle/>
          <a:p>
            <a:r>
              <a:rPr lang="zh-CN" altLang="en-US" dirty="0" smtClean="0"/>
              <a:t>算法仿真</a:t>
            </a:r>
            <a:endParaRPr lang="zh-CN" altLang="en-US" dirty="0"/>
          </a:p>
        </p:txBody>
      </p:sp>
      <p:pic>
        <p:nvPicPr>
          <p:cNvPr id="5" name="图片 4"/>
          <p:cNvPicPr>
            <a:picLocks noChangeAspect="1"/>
          </p:cNvPicPr>
          <p:nvPr/>
        </p:nvPicPr>
        <p:blipFill>
          <a:blip r:embed="rId3"/>
          <a:stretch>
            <a:fillRect/>
          </a:stretch>
        </p:blipFill>
        <p:spPr>
          <a:xfrm>
            <a:off x="2230698" y="1796693"/>
            <a:ext cx="6633532" cy="3234259"/>
          </a:xfrm>
          <a:prstGeom prst="rect">
            <a:avLst/>
          </a:prstGeom>
        </p:spPr>
      </p:pic>
      <p:pic>
        <p:nvPicPr>
          <p:cNvPr id="6" name="图片 5"/>
          <p:cNvPicPr>
            <a:picLocks noChangeAspect="1"/>
          </p:cNvPicPr>
          <p:nvPr/>
        </p:nvPicPr>
        <p:blipFill>
          <a:blip r:embed="rId4"/>
          <a:stretch>
            <a:fillRect/>
          </a:stretch>
        </p:blipFill>
        <p:spPr>
          <a:xfrm>
            <a:off x="1226283" y="5354614"/>
            <a:ext cx="539245" cy="381618"/>
          </a:xfrm>
          <a:prstGeom prst="rect">
            <a:avLst/>
          </a:prstGeom>
        </p:spPr>
      </p:pic>
      <p:sp>
        <p:nvSpPr>
          <p:cNvPr id="7" name="文本框 6"/>
          <p:cNvSpPr txBox="1"/>
          <p:nvPr/>
        </p:nvSpPr>
        <p:spPr>
          <a:xfrm>
            <a:off x="1765528" y="5359968"/>
            <a:ext cx="3032835" cy="369332"/>
          </a:xfrm>
          <a:prstGeom prst="rect">
            <a:avLst/>
          </a:prstGeom>
          <a:noFill/>
        </p:spPr>
        <p:txBody>
          <a:bodyPr wrap="square" rtlCol="0">
            <a:spAutoFit/>
          </a:bodyPr>
          <a:lstStyle/>
          <a:p>
            <a:r>
              <a:rPr lang="zh-CN" altLang="en-US" dirty="0" smtClean="0"/>
              <a:t>是方差为</a:t>
            </a:r>
            <a:r>
              <a:rPr lang="en-US" altLang="zh-CN" dirty="0" smtClean="0"/>
              <a:t>1</a:t>
            </a:r>
            <a:r>
              <a:rPr lang="zh-CN" altLang="en-US" dirty="0" smtClean="0"/>
              <a:t>的白噪声</a:t>
            </a:r>
            <a:endParaRPr lang="zh-CN" altLang="en-US" dirty="0"/>
          </a:p>
        </p:txBody>
      </p:sp>
      <p:pic>
        <p:nvPicPr>
          <p:cNvPr id="8" name="图片 7"/>
          <p:cNvPicPr>
            <a:picLocks noChangeAspect="1"/>
          </p:cNvPicPr>
          <p:nvPr/>
        </p:nvPicPr>
        <p:blipFill>
          <a:blip r:embed="rId5"/>
          <a:stretch>
            <a:fillRect/>
          </a:stretch>
        </p:blipFill>
        <p:spPr>
          <a:xfrm>
            <a:off x="1226283" y="5786582"/>
            <a:ext cx="570649" cy="380433"/>
          </a:xfrm>
          <a:prstGeom prst="rect">
            <a:avLst/>
          </a:prstGeom>
        </p:spPr>
      </p:pic>
      <p:sp>
        <p:nvSpPr>
          <p:cNvPr id="10" name="文本框 9"/>
          <p:cNvSpPr txBox="1"/>
          <p:nvPr/>
        </p:nvSpPr>
        <p:spPr>
          <a:xfrm>
            <a:off x="1765528" y="5740402"/>
            <a:ext cx="3032835" cy="369332"/>
          </a:xfrm>
          <a:prstGeom prst="rect">
            <a:avLst/>
          </a:prstGeom>
          <a:noFill/>
        </p:spPr>
        <p:txBody>
          <a:bodyPr wrap="square" rtlCol="0">
            <a:spAutoFit/>
          </a:bodyPr>
          <a:lstStyle/>
          <a:p>
            <a:r>
              <a:rPr lang="zh-CN" altLang="en-US" dirty="0" smtClean="0"/>
              <a:t>将白噪声变为有色噪声</a:t>
            </a:r>
            <a:endParaRPr lang="zh-CN" altLang="en-US" dirty="0"/>
          </a:p>
        </p:txBody>
      </p:sp>
      <p:pic>
        <p:nvPicPr>
          <p:cNvPr id="9" name="图片 8"/>
          <p:cNvPicPr>
            <a:picLocks noChangeAspect="1"/>
          </p:cNvPicPr>
          <p:nvPr/>
        </p:nvPicPr>
        <p:blipFill>
          <a:blip r:embed="rId6"/>
          <a:stretch>
            <a:fillRect/>
          </a:stretch>
        </p:blipFill>
        <p:spPr>
          <a:xfrm>
            <a:off x="1226282" y="6167014"/>
            <a:ext cx="539245" cy="354946"/>
          </a:xfrm>
          <a:prstGeom prst="rect">
            <a:avLst/>
          </a:prstGeom>
        </p:spPr>
      </p:pic>
      <p:sp>
        <p:nvSpPr>
          <p:cNvPr id="12" name="文本框 11"/>
          <p:cNvSpPr txBox="1"/>
          <p:nvPr/>
        </p:nvSpPr>
        <p:spPr>
          <a:xfrm>
            <a:off x="1765527" y="6150704"/>
            <a:ext cx="3032835" cy="369332"/>
          </a:xfrm>
          <a:prstGeom prst="rect">
            <a:avLst/>
          </a:prstGeom>
          <a:noFill/>
        </p:spPr>
        <p:txBody>
          <a:bodyPr wrap="square" rtlCol="0">
            <a:spAutoFit/>
          </a:bodyPr>
          <a:lstStyle/>
          <a:p>
            <a:r>
              <a:rPr lang="zh-CN" altLang="en-US" dirty="0"/>
              <a:t>待</a:t>
            </a:r>
            <a:r>
              <a:rPr lang="zh-CN" altLang="en-US" dirty="0" smtClean="0"/>
              <a:t>估计滤波器</a:t>
            </a:r>
            <a:endParaRPr lang="zh-CN" altLang="en-US" dirty="0"/>
          </a:p>
        </p:txBody>
      </p:sp>
      <p:pic>
        <p:nvPicPr>
          <p:cNvPr id="13" name="图片 12"/>
          <p:cNvPicPr>
            <a:picLocks noChangeAspect="1"/>
          </p:cNvPicPr>
          <p:nvPr/>
        </p:nvPicPr>
        <p:blipFill>
          <a:blip r:embed="rId7"/>
          <a:stretch>
            <a:fillRect/>
          </a:stretch>
        </p:blipFill>
        <p:spPr>
          <a:xfrm>
            <a:off x="1226282" y="6593628"/>
            <a:ext cx="593640" cy="359116"/>
          </a:xfrm>
          <a:prstGeom prst="rect">
            <a:avLst/>
          </a:prstGeom>
        </p:spPr>
      </p:pic>
      <p:sp>
        <p:nvSpPr>
          <p:cNvPr id="14" name="文本框 13"/>
          <p:cNvSpPr txBox="1"/>
          <p:nvPr/>
        </p:nvSpPr>
        <p:spPr>
          <a:xfrm>
            <a:off x="1796933" y="6593628"/>
            <a:ext cx="3032835" cy="369332"/>
          </a:xfrm>
          <a:prstGeom prst="rect">
            <a:avLst/>
          </a:prstGeom>
          <a:noFill/>
        </p:spPr>
        <p:txBody>
          <a:bodyPr wrap="square" rtlCol="0">
            <a:spAutoFit/>
          </a:bodyPr>
          <a:lstStyle/>
          <a:p>
            <a:r>
              <a:rPr lang="zh-CN" altLang="en-US" dirty="0" smtClean="0"/>
              <a:t>自适应滤波器</a:t>
            </a:r>
            <a:endParaRPr lang="zh-CN" altLang="en-US" dirty="0"/>
          </a:p>
        </p:txBody>
      </p:sp>
      <p:pic>
        <p:nvPicPr>
          <p:cNvPr id="15" name="图片 14"/>
          <p:cNvPicPr>
            <a:picLocks noChangeAspect="1"/>
          </p:cNvPicPr>
          <p:nvPr/>
        </p:nvPicPr>
        <p:blipFill>
          <a:blip r:embed="rId8"/>
          <a:stretch>
            <a:fillRect/>
          </a:stretch>
        </p:blipFill>
        <p:spPr>
          <a:xfrm>
            <a:off x="1226282" y="7003932"/>
            <a:ext cx="593640" cy="351497"/>
          </a:xfrm>
          <a:prstGeom prst="rect">
            <a:avLst/>
          </a:prstGeom>
        </p:spPr>
      </p:pic>
      <p:sp>
        <p:nvSpPr>
          <p:cNvPr id="16" name="文本框 15"/>
          <p:cNvSpPr txBox="1"/>
          <p:nvPr/>
        </p:nvSpPr>
        <p:spPr>
          <a:xfrm>
            <a:off x="1796931" y="7003931"/>
            <a:ext cx="3159960" cy="369332"/>
          </a:xfrm>
          <a:prstGeom prst="rect">
            <a:avLst/>
          </a:prstGeom>
          <a:noFill/>
        </p:spPr>
        <p:txBody>
          <a:bodyPr wrap="square" rtlCol="0">
            <a:spAutoFit/>
          </a:bodyPr>
          <a:lstStyle/>
          <a:p>
            <a:r>
              <a:rPr lang="zh-CN" altLang="en-US" dirty="0" smtClean="0"/>
              <a:t>方差为</a:t>
            </a:r>
            <a:r>
              <a:rPr lang="en-US" altLang="zh-CN" dirty="0" smtClean="0"/>
              <a:t>0.01</a:t>
            </a:r>
            <a:r>
              <a:rPr lang="zh-CN" altLang="en-US" dirty="0" smtClean="0"/>
              <a:t>的白噪声干扰</a:t>
            </a:r>
            <a:endParaRPr lang="zh-CN" altLang="en-US" dirty="0"/>
          </a:p>
        </p:txBody>
      </p:sp>
      <p:pic>
        <p:nvPicPr>
          <p:cNvPr id="17" name="图片 16"/>
          <p:cNvPicPr>
            <a:picLocks noChangeAspect="1"/>
          </p:cNvPicPr>
          <p:nvPr/>
        </p:nvPicPr>
        <p:blipFill>
          <a:blip r:embed="rId9"/>
          <a:stretch>
            <a:fillRect/>
          </a:stretch>
        </p:blipFill>
        <p:spPr>
          <a:xfrm>
            <a:off x="5037636" y="5651484"/>
            <a:ext cx="2882231" cy="429035"/>
          </a:xfrm>
          <a:prstGeom prst="rect">
            <a:avLst/>
          </a:prstGeom>
        </p:spPr>
      </p:pic>
      <p:pic>
        <p:nvPicPr>
          <p:cNvPr id="18" name="图片 17"/>
          <p:cNvPicPr>
            <a:picLocks noChangeAspect="1"/>
          </p:cNvPicPr>
          <p:nvPr/>
        </p:nvPicPr>
        <p:blipFill>
          <a:blip r:embed="rId10"/>
          <a:stretch>
            <a:fillRect/>
          </a:stretch>
        </p:blipFill>
        <p:spPr>
          <a:xfrm>
            <a:off x="4956891" y="6080519"/>
            <a:ext cx="2778889" cy="797223"/>
          </a:xfrm>
          <a:prstGeom prst="rect">
            <a:avLst/>
          </a:prstGeom>
        </p:spPr>
      </p:pic>
    </p:spTree>
    <p:extLst>
      <p:ext uri="{BB962C8B-B14F-4D97-AF65-F5344CB8AC3E}">
        <p14:creationId xmlns:p14="http://schemas.microsoft.com/office/powerpoint/2010/main" val="3087249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语音信号处理基本概念</a:t>
            </a:r>
            <a:endParaRPr lang="zh-CN" altLang="en-US" dirty="0"/>
          </a:p>
        </p:txBody>
      </p:sp>
      <p:sp>
        <p:nvSpPr>
          <p:cNvPr id="3" name="文本框 2"/>
          <p:cNvSpPr txBox="1"/>
          <p:nvPr/>
        </p:nvSpPr>
        <p:spPr>
          <a:xfrm>
            <a:off x="1280824" y="1166750"/>
            <a:ext cx="9309444" cy="369332"/>
          </a:xfrm>
          <a:prstGeom prst="rect">
            <a:avLst/>
          </a:prstGeom>
          <a:noFill/>
        </p:spPr>
        <p:txBody>
          <a:bodyPr wrap="square" rtlCol="0">
            <a:spAutoFit/>
          </a:bodyPr>
          <a:lstStyle/>
          <a:p>
            <a:endParaRPr lang="zh-CN" altLang="en-US" dirty="0"/>
          </a:p>
        </p:txBody>
      </p:sp>
      <p:sp>
        <p:nvSpPr>
          <p:cNvPr id="5" name="文本框 4"/>
          <p:cNvSpPr txBox="1"/>
          <p:nvPr/>
        </p:nvSpPr>
        <p:spPr>
          <a:xfrm>
            <a:off x="602122" y="1394168"/>
            <a:ext cx="8425170" cy="369332"/>
          </a:xfrm>
          <a:prstGeom prst="rect">
            <a:avLst/>
          </a:prstGeom>
          <a:noFill/>
        </p:spPr>
        <p:txBody>
          <a:bodyPr wrap="square" rtlCol="0">
            <a:spAutoFit/>
          </a:bodyPr>
          <a:lstStyle/>
          <a:p>
            <a:pPr marL="396084" indent="-396084">
              <a:buAutoNum type="arabicPeriod"/>
            </a:pPr>
            <a:r>
              <a:rPr lang="zh-CN" altLang="en-US" dirty="0" smtClean="0"/>
              <a:t>短时能量分析</a:t>
            </a:r>
            <a:endParaRPr lang="zh-CN" altLang="en-US" dirty="0"/>
          </a:p>
        </p:txBody>
      </p:sp>
      <p:pic>
        <p:nvPicPr>
          <p:cNvPr id="6" name="图片 5"/>
          <p:cNvPicPr>
            <a:picLocks noChangeAspect="1"/>
          </p:cNvPicPr>
          <p:nvPr/>
        </p:nvPicPr>
        <p:blipFill>
          <a:blip r:embed="rId3"/>
          <a:stretch>
            <a:fillRect/>
          </a:stretch>
        </p:blipFill>
        <p:spPr>
          <a:xfrm>
            <a:off x="602122" y="1763500"/>
            <a:ext cx="8019643" cy="2332187"/>
          </a:xfrm>
          <a:prstGeom prst="rect">
            <a:avLst/>
          </a:prstGeom>
        </p:spPr>
      </p:pic>
      <p:pic>
        <p:nvPicPr>
          <p:cNvPr id="8" name="图片 7"/>
          <p:cNvPicPr>
            <a:picLocks noChangeAspect="1"/>
          </p:cNvPicPr>
          <p:nvPr/>
        </p:nvPicPr>
        <p:blipFill>
          <a:blip r:embed="rId4"/>
          <a:stretch>
            <a:fillRect/>
          </a:stretch>
        </p:blipFill>
        <p:spPr>
          <a:xfrm>
            <a:off x="989940" y="4739133"/>
            <a:ext cx="2915233" cy="1298105"/>
          </a:xfrm>
          <a:prstGeom prst="rect">
            <a:avLst/>
          </a:prstGeom>
        </p:spPr>
      </p:pic>
      <p:pic>
        <p:nvPicPr>
          <p:cNvPr id="9" name="图片 8"/>
          <p:cNvPicPr>
            <a:picLocks noChangeAspect="1"/>
          </p:cNvPicPr>
          <p:nvPr/>
        </p:nvPicPr>
        <p:blipFill>
          <a:blip r:embed="rId5"/>
          <a:stretch>
            <a:fillRect/>
          </a:stretch>
        </p:blipFill>
        <p:spPr>
          <a:xfrm>
            <a:off x="3955967" y="4646594"/>
            <a:ext cx="6523523" cy="1661133"/>
          </a:xfrm>
          <a:prstGeom prst="rect">
            <a:avLst/>
          </a:prstGeom>
        </p:spPr>
      </p:pic>
    </p:spTree>
    <p:extLst>
      <p:ext uri="{BB962C8B-B14F-4D97-AF65-F5344CB8AC3E}">
        <p14:creationId xmlns:p14="http://schemas.microsoft.com/office/powerpoint/2010/main" val="15477269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913742" y="1528981"/>
            <a:ext cx="2530007" cy="369332"/>
          </a:xfrm>
          <a:prstGeom prst="rect">
            <a:avLst/>
          </a:prstGeom>
          <a:noFill/>
        </p:spPr>
        <p:txBody>
          <a:bodyPr wrap="square" rtlCol="0">
            <a:spAutoFit/>
          </a:bodyPr>
          <a:lstStyle/>
          <a:p>
            <a:r>
              <a:rPr lang="zh-CN" altLang="en-US" dirty="0" smtClean="0"/>
              <a:t>算法仿真</a:t>
            </a:r>
            <a:endParaRPr lang="zh-CN" altLang="en-US" dirty="0"/>
          </a:p>
        </p:txBody>
      </p:sp>
      <p:pic>
        <p:nvPicPr>
          <p:cNvPr id="3" name="图片 2"/>
          <p:cNvPicPr>
            <a:picLocks noChangeAspect="1"/>
          </p:cNvPicPr>
          <p:nvPr/>
        </p:nvPicPr>
        <p:blipFill>
          <a:blip r:embed="rId3"/>
          <a:stretch>
            <a:fillRect/>
          </a:stretch>
        </p:blipFill>
        <p:spPr>
          <a:xfrm>
            <a:off x="1743133" y="1821788"/>
            <a:ext cx="7365730" cy="5530301"/>
          </a:xfrm>
          <a:prstGeom prst="rect">
            <a:avLst/>
          </a:prstGeom>
        </p:spPr>
      </p:pic>
      <p:sp>
        <p:nvSpPr>
          <p:cNvPr id="4" name="文本框 3"/>
          <p:cNvSpPr txBox="1"/>
          <p:nvPr/>
        </p:nvSpPr>
        <p:spPr>
          <a:xfrm>
            <a:off x="4975322" y="7248984"/>
            <a:ext cx="1964791" cy="369332"/>
          </a:xfrm>
          <a:prstGeom prst="rect">
            <a:avLst/>
          </a:prstGeom>
          <a:noFill/>
        </p:spPr>
        <p:txBody>
          <a:bodyPr wrap="square" rtlCol="0">
            <a:spAutoFit/>
          </a:bodyPr>
          <a:lstStyle/>
          <a:p>
            <a:r>
              <a:rPr lang="en-US" altLang="zh-CN" dirty="0" smtClean="0"/>
              <a:t>LMS</a:t>
            </a:r>
            <a:r>
              <a:rPr lang="zh-CN" altLang="en-US" dirty="0" smtClean="0"/>
              <a:t>算法</a:t>
            </a:r>
            <a:endParaRPr lang="zh-CN" altLang="en-US" dirty="0"/>
          </a:p>
        </p:txBody>
      </p:sp>
    </p:spTree>
    <p:extLst>
      <p:ext uri="{BB962C8B-B14F-4D97-AF65-F5344CB8AC3E}">
        <p14:creationId xmlns:p14="http://schemas.microsoft.com/office/powerpoint/2010/main" val="15577364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608950" y="1528981"/>
            <a:ext cx="2530007" cy="369332"/>
          </a:xfrm>
          <a:prstGeom prst="rect">
            <a:avLst/>
          </a:prstGeom>
          <a:noFill/>
        </p:spPr>
        <p:txBody>
          <a:bodyPr wrap="square" rtlCol="0">
            <a:spAutoFit/>
          </a:bodyPr>
          <a:lstStyle/>
          <a:p>
            <a:r>
              <a:rPr lang="zh-CN" altLang="en-US" dirty="0" smtClean="0"/>
              <a:t>算法仿真</a:t>
            </a:r>
            <a:endParaRPr lang="zh-CN" altLang="en-US" dirty="0"/>
          </a:p>
        </p:txBody>
      </p:sp>
      <p:sp>
        <p:nvSpPr>
          <p:cNvPr id="4" name="文本框 3"/>
          <p:cNvSpPr txBox="1"/>
          <p:nvPr/>
        </p:nvSpPr>
        <p:spPr>
          <a:xfrm>
            <a:off x="4670530" y="7248984"/>
            <a:ext cx="1964791" cy="369332"/>
          </a:xfrm>
          <a:prstGeom prst="rect">
            <a:avLst/>
          </a:prstGeom>
          <a:noFill/>
        </p:spPr>
        <p:txBody>
          <a:bodyPr wrap="square" rtlCol="0">
            <a:spAutoFit/>
          </a:bodyPr>
          <a:lstStyle/>
          <a:p>
            <a:r>
              <a:rPr lang="en-US" altLang="zh-CN" dirty="0" smtClean="0"/>
              <a:t>NLMS</a:t>
            </a:r>
            <a:r>
              <a:rPr lang="zh-CN" altLang="en-US" dirty="0" smtClean="0"/>
              <a:t>算法</a:t>
            </a:r>
            <a:endParaRPr lang="zh-CN" altLang="en-US" dirty="0"/>
          </a:p>
        </p:txBody>
      </p:sp>
      <p:pic>
        <p:nvPicPr>
          <p:cNvPr id="5" name="图片 4"/>
          <p:cNvPicPr>
            <a:picLocks noChangeAspect="1"/>
          </p:cNvPicPr>
          <p:nvPr/>
        </p:nvPicPr>
        <p:blipFill>
          <a:blip r:embed="rId3"/>
          <a:stretch>
            <a:fillRect/>
          </a:stretch>
        </p:blipFill>
        <p:spPr>
          <a:xfrm>
            <a:off x="1647530" y="1829956"/>
            <a:ext cx="7217524" cy="5419027"/>
          </a:xfrm>
          <a:prstGeom prst="rect">
            <a:avLst/>
          </a:prstGeom>
        </p:spPr>
      </p:pic>
    </p:spTree>
    <p:extLst>
      <p:ext uri="{BB962C8B-B14F-4D97-AF65-F5344CB8AC3E}">
        <p14:creationId xmlns:p14="http://schemas.microsoft.com/office/powerpoint/2010/main" val="1588612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685148" y="1370080"/>
            <a:ext cx="2530007" cy="369332"/>
          </a:xfrm>
          <a:prstGeom prst="rect">
            <a:avLst/>
          </a:prstGeom>
          <a:noFill/>
        </p:spPr>
        <p:txBody>
          <a:bodyPr wrap="square" rtlCol="0">
            <a:spAutoFit/>
          </a:bodyPr>
          <a:lstStyle/>
          <a:p>
            <a:r>
              <a:rPr lang="en-US" altLang="zh-CN" dirty="0" smtClean="0"/>
              <a:t>RLS</a:t>
            </a:r>
            <a:r>
              <a:rPr lang="zh-CN" altLang="en-US" dirty="0" smtClean="0"/>
              <a:t>算法</a:t>
            </a:r>
            <a:endParaRPr lang="zh-CN" altLang="en-US" dirty="0"/>
          </a:p>
        </p:txBody>
      </p:sp>
      <p:pic>
        <p:nvPicPr>
          <p:cNvPr id="4" name="图片 3"/>
          <p:cNvPicPr>
            <a:picLocks noChangeAspect="1"/>
          </p:cNvPicPr>
          <p:nvPr/>
        </p:nvPicPr>
        <p:blipFill>
          <a:blip r:embed="rId3"/>
          <a:stretch>
            <a:fillRect/>
          </a:stretch>
        </p:blipFill>
        <p:spPr>
          <a:xfrm>
            <a:off x="819354" y="1758406"/>
            <a:ext cx="2057164" cy="561045"/>
          </a:xfrm>
          <a:prstGeom prst="rect">
            <a:avLst/>
          </a:prstGeom>
        </p:spPr>
      </p:pic>
      <p:pic>
        <p:nvPicPr>
          <p:cNvPr id="3" name="图片 2"/>
          <p:cNvPicPr>
            <a:picLocks noChangeAspect="1"/>
          </p:cNvPicPr>
          <p:nvPr/>
        </p:nvPicPr>
        <p:blipFill>
          <a:blip r:embed="rId4"/>
          <a:stretch>
            <a:fillRect/>
          </a:stretch>
        </p:blipFill>
        <p:spPr>
          <a:xfrm>
            <a:off x="3930742" y="1534097"/>
            <a:ext cx="4993716" cy="1045517"/>
          </a:xfrm>
          <a:prstGeom prst="rect">
            <a:avLst/>
          </a:prstGeom>
        </p:spPr>
      </p:pic>
      <p:pic>
        <p:nvPicPr>
          <p:cNvPr id="5" name="图片 4"/>
          <p:cNvPicPr>
            <a:picLocks noChangeAspect="1"/>
          </p:cNvPicPr>
          <p:nvPr/>
        </p:nvPicPr>
        <p:blipFill>
          <a:blip r:embed="rId5"/>
          <a:stretch>
            <a:fillRect/>
          </a:stretch>
        </p:blipFill>
        <p:spPr>
          <a:xfrm>
            <a:off x="2097793" y="2579614"/>
            <a:ext cx="6663442" cy="5273038"/>
          </a:xfrm>
          <a:prstGeom prst="rect">
            <a:avLst/>
          </a:prstGeom>
        </p:spPr>
      </p:pic>
      <p:pic>
        <p:nvPicPr>
          <p:cNvPr id="6" name="图片 5"/>
          <p:cNvPicPr>
            <a:picLocks noChangeAspect="1"/>
          </p:cNvPicPr>
          <p:nvPr/>
        </p:nvPicPr>
        <p:blipFill>
          <a:blip r:embed="rId6"/>
          <a:stretch>
            <a:fillRect/>
          </a:stretch>
        </p:blipFill>
        <p:spPr>
          <a:xfrm>
            <a:off x="3891552" y="3049821"/>
            <a:ext cx="741134" cy="259138"/>
          </a:xfrm>
          <a:prstGeom prst="rect">
            <a:avLst/>
          </a:prstGeom>
        </p:spPr>
      </p:pic>
      <p:pic>
        <p:nvPicPr>
          <p:cNvPr id="7" name="图片 6"/>
          <p:cNvPicPr>
            <a:picLocks noChangeAspect="1"/>
          </p:cNvPicPr>
          <p:nvPr/>
        </p:nvPicPr>
        <p:blipFill>
          <a:blip r:embed="rId7"/>
          <a:stretch>
            <a:fillRect/>
          </a:stretch>
        </p:blipFill>
        <p:spPr>
          <a:xfrm>
            <a:off x="4434640" y="3668342"/>
            <a:ext cx="481977" cy="289186"/>
          </a:xfrm>
          <a:prstGeom prst="rect">
            <a:avLst/>
          </a:prstGeom>
        </p:spPr>
      </p:pic>
      <p:pic>
        <p:nvPicPr>
          <p:cNvPr id="8" name="图片 7"/>
          <p:cNvPicPr>
            <a:picLocks noChangeAspect="1"/>
          </p:cNvPicPr>
          <p:nvPr/>
        </p:nvPicPr>
        <p:blipFill>
          <a:blip r:embed="rId8"/>
          <a:stretch>
            <a:fillRect/>
          </a:stretch>
        </p:blipFill>
        <p:spPr>
          <a:xfrm>
            <a:off x="3385200" y="4343770"/>
            <a:ext cx="1713132" cy="248030"/>
          </a:xfrm>
          <a:prstGeom prst="rect">
            <a:avLst/>
          </a:prstGeom>
        </p:spPr>
      </p:pic>
      <p:pic>
        <p:nvPicPr>
          <p:cNvPr id="9" name="图片 8"/>
          <p:cNvPicPr>
            <a:picLocks noChangeAspect="1"/>
          </p:cNvPicPr>
          <p:nvPr/>
        </p:nvPicPr>
        <p:blipFill>
          <a:blip r:embed="rId9"/>
          <a:stretch>
            <a:fillRect/>
          </a:stretch>
        </p:blipFill>
        <p:spPr>
          <a:xfrm>
            <a:off x="2389425" y="7422861"/>
            <a:ext cx="3750110" cy="337341"/>
          </a:xfrm>
          <a:prstGeom prst="rect">
            <a:avLst/>
          </a:prstGeom>
        </p:spPr>
      </p:pic>
      <p:pic>
        <p:nvPicPr>
          <p:cNvPr id="10" name="图片 9"/>
          <p:cNvPicPr>
            <a:picLocks noChangeAspect="1"/>
          </p:cNvPicPr>
          <p:nvPr/>
        </p:nvPicPr>
        <p:blipFill>
          <a:blip r:embed="rId10"/>
          <a:stretch>
            <a:fillRect/>
          </a:stretch>
        </p:blipFill>
        <p:spPr>
          <a:xfrm>
            <a:off x="2331261" y="7118664"/>
            <a:ext cx="545257" cy="304196"/>
          </a:xfrm>
          <a:prstGeom prst="rect">
            <a:avLst/>
          </a:prstGeom>
        </p:spPr>
      </p:pic>
    </p:spTree>
    <p:extLst>
      <p:ext uri="{BB962C8B-B14F-4D97-AF65-F5344CB8AC3E}">
        <p14:creationId xmlns:p14="http://schemas.microsoft.com/office/powerpoint/2010/main" val="8632370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685148" y="1568250"/>
            <a:ext cx="2530007" cy="369332"/>
          </a:xfrm>
          <a:prstGeom prst="rect">
            <a:avLst/>
          </a:prstGeom>
          <a:noFill/>
        </p:spPr>
        <p:txBody>
          <a:bodyPr wrap="square" rtlCol="0">
            <a:spAutoFit/>
          </a:bodyPr>
          <a:lstStyle/>
          <a:p>
            <a:r>
              <a:rPr lang="en-US" altLang="zh-CN" dirty="0" smtClean="0"/>
              <a:t>RLS</a:t>
            </a:r>
            <a:r>
              <a:rPr lang="zh-CN" altLang="en-US" dirty="0" smtClean="0"/>
              <a:t>算法</a:t>
            </a:r>
            <a:endParaRPr lang="zh-CN" altLang="en-US" dirty="0"/>
          </a:p>
        </p:txBody>
      </p:sp>
      <p:pic>
        <p:nvPicPr>
          <p:cNvPr id="12" name="图片 11"/>
          <p:cNvPicPr>
            <a:picLocks noChangeAspect="1"/>
          </p:cNvPicPr>
          <p:nvPr/>
        </p:nvPicPr>
        <p:blipFill>
          <a:blip r:embed="rId3"/>
          <a:stretch>
            <a:fillRect/>
          </a:stretch>
        </p:blipFill>
        <p:spPr>
          <a:xfrm>
            <a:off x="1757798" y="1883772"/>
            <a:ext cx="7315542" cy="5492620"/>
          </a:xfrm>
          <a:prstGeom prst="rect">
            <a:avLst/>
          </a:prstGeom>
        </p:spPr>
      </p:pic>
      <p:sp>
        <p:nvSpPr>
          <p:cNvPr id="13" name="文本框 12"/>
          <p:cNvSpPr txBox="1"/>
          <p:nvPr/>
        </p:nvSpPr>
        <p:spPr>
          <a:xfrm>
            <a:off x="5019300" y="7248984"/>
            <a:ext cx="1964791" cy="369332"/>
          </a:xfrm>
          <a:prstGeom prst="rect">
            <a:avLst/>
          </a:prstGeom>
          <a:noFill/>
        </p:spPr>
        <p:txBody>
          <a:bodyPr wrap="square" rtlCol="0">
            <a:spAutoFit/>
          </a:bodyPr>
          <a:lstStyle/>
          <a:p>
            <a:r>
              <a:rPr lang="en-US" altLang="zh-CN" dirty="0" smtClean="0"/>
              <a:t>RLS</a:t>
            </a:r>
            <a:r>
              <a:rPr lang="zh-CN" altLang="en-US" dirty="0" smtClean="0"/>
              <a:t>算法</a:t>
            </a:r>
            <a:endParaRPr lang="zh-CN" altLang="en-US" dirty="0"/>
          </a:p>
        </p:txBody>
      </p:sp>
    </p:spTree>
    <p:extLst>
      <p:ext uri="{BB962C8B-B14F-4D97-AF65-F5344CB8AC3E}">
        <p14:creationId xmlns:p14="http://schemas.microsoft.com/office/powerpoint/2010/main" val="1724101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696945" y="1569577"/>
            <a:ext cx="2530007" cy="369332"/>
          </a:xfrm>
          <a:prstGeom prst="rect">
            <a:avLst/>
          </a:prstGeom>
          <a:noFill/>
        </p:spPr>
        <p:txBody>
          <a:bodyPr wrap="square" rtlCol="0">
            <a:spAutoFit/>
          </a:bodyPr>
          <a:lstStyle/>
          <a:p>
            <a:r>
              <a:rPr lang="en-US" altLang="zh-CN" dirty="0" smtClean="0"/>
              <a:t>PFBLMS</a:t>
            </a:r>
            <a:r>
              <a:rPr lang="zh-CN" altLang="en-US" dirty="0" smtClean="0"/>
              <a:t>算法</a:t>
            </a:r>
            <a:endParaRPr lang="zh-CN" altLang="en-US" dirty="0"/>
          </a:p>
        </p:txBody>
      </p:sp>
      <p:pic>
        <p:nvPicPr>
          <p:cNvPr id="7" name="图片 6"/>
          <p:cNvPicPr>
            <a:picLocks noChangeAspect="1"/>
          </p:cNvPicPr>
          <p:nvPr/>
        </p:nvPicPr>
        <p:blipFill>
          <a:blip r:embed="rId3"/>
          <a:stretch>
            <a:fillRect/>
          </a:stretch>
        </p:blipFill>
        <p:spPr>
          <a:xfrm>
            <a:off x="0" y="2082076"/>
            <a:ext cx="5521649" cy="3180949"/>
          </a:xfrm>
          <a:prstGeom prst="rect">
            <a:avLst/>
          </a:prstGeom>
        </p:spPr>
      </p:pic>
      <p:pic>
        <p:nvPicPr>
          <p:cNvPr id="8" name="图片 7"/>
          <p:cNvPicPr>
            <a:picLocks noChangeAspect="1"/>
          </p:cNvPicPr>
          <p:nvPr/>
        </p:nvPicPr>
        <p:blipFill>
          <a:blip r:embed="rId4"/>
          <a:stretch>
            <a:fillRect/>
          </a:stretch>
        </p:blipFill>
        <p:spPr>
          <a:xfrm>
            <a:off x="5717576" y="1595109"/>
            <a:ext cx="5025709" cy="5983365"/>
          </a:xfrm>
          <a:prstGeom prst="rect">
            <a:avLst/>
          </a:prstGeom>
        </p:spPr>
      </p:pic>
    </p:spTree>
    <p:extLst>
      <p:ext uri="{BB962C8B-B14F-4D97-AF65-F5344CB8AC3E}">
        <p14:creationId xmlns:p14="http://schemas.microsoft.com/office/powerpoint/2010/main" val="3809207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761346" y="1481758"/>
            <a:ext cx="2530007" cy="369332"/>
          </a:xfrm>
          <a:prstGeom prst="rect">
            <a:avLst/>
          </a:prstGeom>
          <a:noFill/>
        </p:spPr>
        <p:txBody>
          <a:bodyPr wrap="square" rtlCol="0">
            <a:spAutoFit/>
          </a:bodyPr>
          <a:lstStyle/>
          <a:p>
            <a:r>
              <a:rPr lang="en-US" altLang="zh-CN" dirty="0" smtClean="0"/>
              <a:t>PFBLMS</a:t>
            </a:r>
            <a:r>
              <a:rPr lang="zh-CN" altLang="en-US" dirty="0" smtClean="0"/>
              <a:t>算法</a:t>
            </a:r>
            <a:r>
              <a:rPr lang="zh-CN" altLang="en-US" dirty="0"/>
              <a:t>性能</a:t>
            </a:r>
          </a:p>
        </p:txBody>
      </p:sp>
      <mc:AlternateContent xmlns:mc="http://schemas.openxmlformats.org/markup-compatibility/2006" xmlns:a14="http://schemas.microsoft.com/office/drawing/2010/main">
        <mc:Choice Requires="a14">
          <p:sp>
            <p:nvSpPr>
              <p:cNvPr id="3" name="矩形 2"/>
              <p:cNvSpPr/>
              <p:nvPr/>
            </p:nvSpPr>
            <p:spPr>
              <a:xfrm>
                <a:off x="4632150" y="7401380"/>
                <a:ext cx="20838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𝑀</m:t>
                          </m:r>
                        </m:e>
                        <m:sub>
                          <m:r>
                            <a:rPr lang="zh-CN" altLang="en-US" i="1">
                              <a:latin typeface="Cambria Math" panose="02040503050406030204" pitchFamily="18" charset="0"/>
                            </a:rPr>
                            <m:t>𝑃𝐹𝐵𝐿𝑀𝑆</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0">
                              <a:latin typeface="Cambria Math" panose="02040503050406030204" pitchFamily="18" charset="0"/>
                            </a:rPr>
                            <m:t>0</m:t>
                          </m:r>
                        </m:sub>
                      </m:sSub>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𝑃</m:t>
                          </m:r>
                        </m:num>
                        <m:den>
                          <m:r>
                            <a:rPr lang="zh-CN" altLang="en-US" i="0">
                              <a:latin typeface="Cambria Math" panose="02040503050406030204" pitchFamily="18" charset="0"/>
                            </a:rPr>
                            <m:t>2</m:t>
                          </m:r>
                        </m:den>
                      </m:f>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632150" y="7401380"/>
                <a:ext cx="2083840" cy="369332"/>
              </a:xfrm>
              <a:prstGeom prst="rect">
                <a:avLst/>
              </a:prstGeom>
              <a:blipFill rotWithShape="0">
                <a:blip r:embed="rId3"/>
                <a:stretch>
                  <a:fillRect t="-114754" r="-22222" b="-177049"/>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646614" y="1695065"/>
            <a:ext cx="7668865" cy="5299090"/>
          </a:xfrm>
          <a:prstGeom prst="rect">
            <a:avLst/>
          </a:prstGeom>
        </p:spPr>
      </p:pic>
      <p:sp>
        <p:nvSpPr>
          <p:cNvPr id="6" name="文本框 5"/>
          <p:cNvSpPr txBox="1"/>
          <p:nvPr/>
        </p:nvSpPr>
        <p:spPr>
          <a:xfrm>
            <a:off x="5061426" y="6764531"/>
            <a:ext cx="1964791" cy="369332"/>
          </a:xfrm>
          <a:prstGeom prst="rect">
            <a:avLst/>
          </a:prstGeom>
          <a:noFill/>
        </p:spPr>
        <p:txBody>
          <a:bodyPr wrap="square" rtlCol="0">
            <a:spAutoFit/>
          </a:bodyPr>
          <a:lstStyle/>
          <a:p>
            <a:r>
              <a:rPr lang="en-US" altLang="zh-CN" dirty="0" smtClean="0"/>
              <a:t>PFBLMS</a:t>
            </a:r>
            <a:r>
              <a:rPr lang="zh-CN" altLang="en-US" dirty="0" smtClean="0"/>
              <a:t>算法</a:t>
            </a:r>
            <a:endParaRPr lang="zh-CN" altLang="en-US" dirty="0"/>
          </a:p>
        </p:txBody>
      </p:sp>
    </p:spTree>
    <p:extLst>
      <p:ext uri="{BB962C8B-B14F-4D97-AF65-F5344CB8AC3E}">
        <p14:creationId xmlns:p14="http://schemas.microsoft.com/office/powerpoint/2010/main" val="10988472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1048581" y="1548220"/>
            <a:ext cx="2530007" cy="369332"/>
          </a:xfrm>
          <a:prstGeom prst="rect">
            <a:avLst/>
          </a:prstGeom>
          <a:noFill/>
        </p:spPr>
        <p:txBody>
          <a:bodyPr wrap="square" rtlCol="0">
            <a:spAutoFit/>
          </a:bodyPr>
          <a:lstStyle/>
          <a:p>
            <a:r>
              <a:rPr lang="en-US" altLang="zh-CN" dirty="0" smtClean="0"/>
              <a:t>AEC</a:t>
            </a:r>
            <a:r>
              <a:rPr lang="zh-CN" altLang="en-US" dirty="0" smtClean="0"/>
              <a:t>中滤波器保护</a:t>
            </a:r>
            <a:endParaRPr lang="zh-CN" altLang="en-US" dirty="0"/>
          </a:p>
        </p:txBody>
      </p:sp>
      <p:pic>
        <p:nvPicPr>
          <p:cNvPr id="7" name="图片 6"/>
          <p:cNvPicPr>
            <a:picLocks noChangeAspect="1"/>
          </p:cNvPicPr>
          <p:nvPr/>
        </p:nvPicPr>
        <p:blipFill>
          <a:blip r:embed="rId3"/>
          <a:stretch>
            <a:fillRect/>
          </a:stretch>
        </p:blipFill>
        <p:spPr>
          <a:xfrm>
            <a:off x="7166800" y="2618097"/>
            <a:ext cx="3928119" cy="880298"/>
          </a:xfrm>
          <a:prstGeom prst="rect">
            <a:avLst/>
          </a:prstGeom>
        </p:spPr>
      </p:pic>
      <p:pic>
        <p:nvPicPr>
          <p:cNvPr id="8" name="图片 7"/>
          <p:cNvPicPr>
            <a:picLocks noChangeAspect="1"/>
          </p:cNvPicPr>
          <p:nvPr/>
        </p:nvPicPr>
        <p:blipFill>
          <a:blip r:embed="rId4"/>
          <a:stretch>
            <a:fillRect/>
          </a:stretch>
        </p:blipFill>
        <p:spPr>
          <a:xfrm>
            <a:off x="532752" y="1974833"/>
            <a:ext cx="6479520" cy="3597289"/>
          </a:xfrm>
          <a:prstGeom prst="rect">
            <a:avLst/>
          </a:prstGeom>
        </p:spPr>
      </p:pic>
      <p:pic>
        <p:nvPicPr>
          <p:cNvPr id="9" name="图片 8"/>
          <p:cNvPicPr>
            <a:picLocks noChangeAspect="1"/>
          </p:cNvPicPr>
          <p:nvPr/>
        </p:nvPicPr>
        <p:blipFill>
          <a:blip r:embed="rId5"/>
          <a:stretch>
            <a:fillRect/>
          </a:stretch>
        </p:blipFill>
        <p:spPr>
          <a:xfrm>
            <a:off x="7892349" y="3776391"/>
            <a:ext cx="2522637" cy="494947"/>
          </a:xfrm>
          <a:prstGeom prst="rect">
            <a:avLst/>
          </a:prstGeom>
        </p:spPr>
      </p:pic>
      <p:sp>
        <p:nvSpPr>
          <p:cNvPr id="12" name="文本框 11"/>
          <p:cNvSpPr txBox="1"/>
          <p:nvPr/>
        </p:nvSpPr>
        <p:spPr>
          <a:xfrm>
            <a:off x="1048581" y="6563202"/>
            <a:ext cx="2530007" cy="369332"/>
          </a:xfrm>
          <a:prstGeom prst="rect">
            <a:avLst/>
          </a:prstGeom>
          <a:noFill/>
        </p:spPr>
        <p:txBody>
          <a:bodyPr wrap="square" rtlCol="0">
            <a:spAutoFit/>
          </a:bodyPr>
          <a:lstStyle/>
          <a:p>
            <a:r>
              <a:rPr lang="en-US" altLang="zh-CN" dirty="0" err="1" smtClean="0"/>
              <a:t>DoubleTalk</a:t>
            </a:r>
            <a:r>
              <a:rPr lang="zh-CN" altLang="en-US" dirty="0" smtClean="0"/>
              <a:t>检测</a:t>
            </a:r>
            <a:endParaRPr lang="zh-CN" altLang="en-US" dirty="0"/>
          </a:p>
        </p:txBody>
      </p:sp>
    </p:spTree>
    <p:extLst>
      <p:ext uri="{BB962C8B-B14F-4D97-AF65-F5344CB8AC3E}">
        <p14:creationId xmlns:p14="http://schemas.microsoft.com/office/powerpoint/2010/main" val="32013285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837546" y="1598674"/>
            <a:ext cx="2530007" cy="369332"/>
          </a:xfrm>
          <a:prstGeom prst="rect">
            <a:avLst/>
          </a:prstGeom>
          <a:noFill/>
        </p:spPr>
        <p:txBody>
          <a:bodyPr wrap="square" rtlCol="0">
            <a:spAutoFit/>
          </a:bodyPr>
          <a:lstStyle/>
          <a:p>
            <a:r>
              <a:rPr lang="en-US" altLang="zh-CN" dirty="0" smtClean="0"/>
              <a:t>AEC</a:t>
            </a:r>
            <a:r>
              <a:rPr lang="zh-CN" altLang="en-US" dirty="0"/>
              <a:t>后</a:t>
            </a:r>
            <a:r>
              <a:rPr lang="zh-CN" altLang="en-US" dirty="0" smtClean="0"/>
              <a:t>滤波算法</a:t>
            </a:r>
            <a:endParaRPr lang="zh-CN" altLang="en-US" dirty="0"/>
          </a:p>
        </p:txBody>
      </p:sp>
      <p:pic>
        <p:nvPicPr>
          <p:cNvPr id="3" name="图片 2"/>
          <p:cNvPicPr>
            <a:picLocks noChangeAspect="1"/>
          </p:cNvPicPr>
          <p:nvPr/>
        </p:nvPicPr>
        <p:blipFill>
          <a:blip r:embed="rId3"/>
          <a:stretch>
            <a:fillRect/>
          </a:stretch>
        </p:blipFill>
        <p:spPr>
          <a:xfrm>
            <a:off x="3462308" y="2069755"/>
            <a:ext cx="3806486" cy="1126034"/>
          </a:xfrm>
          <a:prstGeom prst="rect">
            <a:avLst/>
          </a:prstGeom>
        </p:spPr>
      </p:pic>
      <p:sp>
        <p:nvSpPr>
          <p:cNvPr id="5" name="文本框 4"/>
          <p:cNvSpPr txBox="1"/>
          <p:nvPr/>
        </p:nvSpPr>
        <p:spPr>
          <a:xfrm>
            <a:off x="837545" y="3572161"/>
            <a:ext cx="2530007" cy="369332"/>
          </a:xfrm>
          <a:prstGeom prst="rect">
            <a:avLst/>
          </a:prstGeom>
          <a:noFill/>
        </p:spPr>
        <p:txBody>
          <a:bodyPr wrap="square" rtlCol="0">
            <a:spAutoFit/>
          </a:bodyPr>
          <a:lstStyle/>
          <a:p>
            <a:r>
              <a:rPr lang="en-US" altLang="zh-CN" dirty="0" err="1" smtClean="0"/>
              <a:t>Webrtc</a:t>
            </a:r>
            <a:r>
              <a:rPr lang="zh-CN" altLang="en-US" dirty="0" smtClean="0"/>
              <a:t>后滤波算法</a:t>
            </a:r>
            <a:endParaRPr lang="zh-CN" altLang="en-US" dirty="0"/>
          </a:p>
        </p:txBody>
      </p:sp>
      <p:pic>
        <p:nvPicPr>
          <p:cNvPr id="6" name="图片 5"/>
          <p:cNvPicPr>
            <a:picLocks noChangeAspect="1"/>
          </p:cNvPicPr>
          <p:nvPr/>
        </p:nvPicPr>
        <p:blipFill>
          <a:blip r:embed="rId4"/>
          <a:stretch>
            <a:fillRect/>
          </a:stretch>
        </p:blipFill>
        <p:spPr>
          <a:xfrm>
            <a:off x="3754012" y="4044976"/>
            <a:ext cx="3465278" cy="572046"/>
          </a:xfrm>
          <a:prstGeom prst="rect">
            <a:avLst/>
          </a:prstGeom>
        </p:spPr>
      </p:pic>
      <p:pic>
        <p:nvPicPr>
          <p:cNvPr id="8" name="图片 7"/>
          <p:cNvPicPr>
            <a:picLocks noChangeAspect="1"/>
          </p:cNvPicPr>
          <p:nvPr/>
        </p:nvPicPr>
        <p:blipFill>
          <a:blip r:embed="rId5"/>
          <a:stretch>
            <a:fillRect/>
          </a:stretch>
        </p:blipFill>
        <p:spPr>
          <a:xfrm>
            <a:off x="3113531" y="4694173"/>
            <a:ext cx="1815146" cy="1089087"/>
          </a:xfrm>
          <a:prstGeom prst="rect">
            <a:avLst/>
          </a:prstGeom>
        </p:spPr>
      </p:pic>
      <p:pic>
        <p:nvPicPr>
          <p:cNvPr id="9" name="图片 8"/>
          <p:cNvPicPr>
            <a:picLocks noChangeAspect="1"/>
          </p:cNvPicPr>
          <p:nvPr/>
        </p:nvPicPr>
        <p:blipFill>
          <a:blip r:embed="rId6"/>
          <a:stretch>
            <a:fillRect/>
          </a:stretch>
        </p:blipFill>
        <p:spPr>
          <a:xfrm>
            <a:off x="6018483" y="4617023"/>
            <a:ext cx="1782143" cy="1089087"/>
          </a:xfrm>
          <a:prstGeom prst="rect">
            <a:avLst/>
          </a:prstGeom>
        </p:spPr>
      </p:pic>
      <p:sp>
        <p:nvSpPr>
          <p:cNvPr id="12" name="文本框 11"/>
          <p:cNvSpPr txBox="1"/>
          <p:nvPr/>
        </p:nvSpPr>
        <p:spPr>
          <a:xfrm>
            <a:off x="837544" y="5783259"/>
            <a:ext cx="2530007" cy="369332"/>
          </a:xfrm>
          <a:prstGeom prst="rect">
            <a:avLst/>
          </a:prstGeom>
          <a:noFill/>
        </p:spPr>
        <p:txBody>
          <a:bodyPr wrap="square" rtlCol="0">
            <a:spAutoFit/>
          </a:bodyPr>
          <a:lstStyle/>
          <a:p>
            <a:r>
              <a:rPr lang="en-US" altLang="zh-CN" dirty="0" err="1" smtClean="0"/>
              <a:t>Speex</a:t>
            </a:r>
            <a:r>
              <a:rPr lang="zh-CN" altLang="en-US" dirty="0" smtClean="0"/>
              <a:t>后滤波算法</a:t>
            </a:r>
            <a:endParaRPr lang="zh-CN" altLang="en-US" dirty="0"/>
          </a:p>
        </p:txBody>
      </p:sp>
      <p:pic>
        <p:nvPicPr>
          <p:cNvPr id="10" name="图片 9"/>
          <p:cNvPicPr>
            <a:picLocks noChangeAspect="1"/>
          </p:cNvPicPr>
          <p:nvPr/>
        </p:nvPicPr>
        <p:blipFill>
          <a:blip r:embed="rId7"/>
          <a:stretch>
            <a:fillRect/>
          </a:stretch>
        </p:blipFill>
        <p:spPr>
          <a:xfrm>
            <a:off x="3070247" y="6187870"/>
            <a:ext cx="4730379" cy="1111089"/>
          </a:xfrm>
          <a:prstGeom prst="rect">
            <a:avLst/>
          </a:prstGeom>
        </p:spPr>
      </p:pic>
      <p:pic>
        <p:nvPicPr>
          <p:cNvPr id="13" name="图片 12"/>
          <p:cNvPicPr>
            <a:picLocks noChangeAspect="1"/>
          </p:cNvPicPr>
          <p:nvPr/>
        </p:nvPicPr>
        <p:blipFill>
          <a:blip r:embed="rId8"/>
          <a:stretch>
            <a:fillRect/>
          </a:stretch>
        </p:blipFill>
        <p:spPr>
          <a:xfrm>
            <a:off x="7619166" y="1609801"/>
            <a:ext cx="4520771" cy="2331691"/>
          </a:xfrm>
          <a:prstGeom prst="rect">
            <a:avLst/>
          </a:prstGeom>
        </p:spPr>
      </p:pic>
    </p:spTree>
    <p:extLst>
      <p:ext uri="{BB962C8B-B14F-4D97-AF65-F5344CB8AC3E}">
        <p14:creationId xmlns:p14="http://schemas.microsoft.com/office/powerpoint/2010/main" val="26725299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1659557" y="1466851"/>
            <a:ext cx="2530007" cy="369332"/>
          </a:xfrm>
          <a:prstGeom prst="rect">
            <a:avLst/>
          </a:prstGeom>
          <a:noFill/>
        </p:spPr>
        <p:txBody>
          <a:bodyPr wrap="square" rtlCol="0">
            <a:spAutoFit/>
          </a:bodyPr>
          <a:lstStyle/>
          <a:p>
            <a:r>
              <a:rPr lang="en-US" altLang="zh-CN" dirty="0" smtClean="0"/>
              <a:t>AEC</a:t>
            </a:r>
            <a:r>
              <a:rPr lang="zh-CN" altLang="en-US" dirty="0"/>
              <a:t>后</a:t>
            </a:r>
            <a:r>
              <a:rPr lang="zh-CN" altLang="en-US" dirty="0" smtClean="0"/>
              <a:t>滤波算法</a:t>
            </a:r>
            <a:endParaRPr lang="zh-CN" altLang="en-US" dirty="0"/>
          </a:p>
        </p:txBody>
      </p:sp>
      <p:pic>
        <p:nvPicPr>
          <p:cNvPr id="3" name="图片 2"/>
          <p:cNvPicPr>
            <a:picLocks noChangeAspect="1"/>
          </p:cNvPicPr>
          <p:nvPr/>
        </p:nvPicPr>
        <p:blipFill>
          <a:blip r:embed="rId9"/>
          <a:stretch>
            <a:fillRect/>
          </a:stretch>
        </p:blipFill>
        <p:spPr>
          <a:xfrm>
            <a:off x="682841" y="1893465"/>
            <a:ext cx="7172975" cy="2050430"/>
          </a:xfrm>
          <a:prstGeom prst="rect">
            <a:avLst/>
          </a:prstGeom>
        </p:spPr>
      </p:pic>
      <p:pic>
        <p:nvPicPr>
          <p:cNvPr id="4" name="图片 3"/>
          <p:cNvPicPr>
            <a:picLocks noChangeAspect="1"/>
          </p:cNvPicPr>
          <p:nvPr/>
        </p:nvPicPr>
        <p:blipFill>
          <a:blip r:embed="rId10"/>
          <a:stretch>
            <a:fillRect/>
          </a:stretch>
        </p:blipFill>
        <p:spPr>
          <a:xfrm>
            <a:off x="682842" y="3758641"/>
            <a:ext cx="7172975" cy="2037116"/>
          </a:xfrm>
          <a:prstGeom prst="rect">
            <a:avLst/>
          </a:prstGeom>
        </p:spPr>
      </p:pic>
      <p:pic>
        <p:nvPicPr>
          <p:cNvPr id="5" name="图片 4"/>
          <p:cNvPicPr>
            <a:picLocks noChangeAspect="1"/>
          </p:cNvPicPr>
          <p:nvPr/>
        </p:nvPicPr>
        <p:blipFill>
          <a:blip r:embed="rId11"/>
          <a:stretch>
            <a:fillRect/>
          </a:stretch>
        </p:blipFill>
        <p:spPr>
          <a:xfrm>
            <a:off x="653587" y="5640300"/>
            <a:ext cx="7270371" cy="2054214"/>
          </a:xfrm>
          <a:prstGeom prst="rect">
            <a:avLst/>
          </a:prstGeom>
        </p:spPr>
      </p:pic>
      <p:pic>
        <p:nvPicPr>
          <p:cNvPr id="6" name="sim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563849" y="2513050"/>
            <a:ext cx="609600" cy="609600"/>
          </a:xfrm>
          <a:prstGeom prst="rect">
            <a:avLst/>
          </a:prstGeom>
        </p:spPr>
      </p:pic>
      <p:pic>
        <p:nvPicPr>
          <p:cNvPr id="7" name="aec_out">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685938" y="4472399"/>
            <a:ext cx="609600" cy="609600"/>
          </a:xfrm>
          <a:prstGeom prst="rect">
            <a:avLst/>
          </a:prstGeom>
        </p:spPr>
      </p:pic>
      <p:pic>
        <p:nvPicPr>
          <p:cNvPr id="8" name="aec_post_out">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8685938" y="6362607"/>
            <a:ext cx="609600" cy="609600"/>
          </a:xfrm>
          <a:prstGeom prst="rect">
            <a:avLst/>
          </a:prstGeom>
        </p:spPr>
      </p:pic>
    </p:spTree>
    <p:extLst>
      <p:ext uri="{BB962C8B-B14F-4D97-AF65-F5344CB8AC3E}">
        <p14:creationId xmlns:p14="http://schemas.microsoft.com/office/powerpoint/2010/main" val="33868448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2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999"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999" fill="hold"/>
                                        <p:tgtEl>
                                          <p:spTgt spid="8"/>
                                        </p:tgtEl>
                                      </p:cBhvr>
                                    </p:cmd>
                                  </p:childTnLst>
                                </p:cTn>
                              </p:par>
                            </p:childTnLst>
                          </p:cTn>
                        </p:par>
                      </p:childTnLst>
                    </p:cTn>
                  </p:par>
                </p:childTnLst>
              </p:cTn>
              <p:nextCondLst>
                <p:cond evt="onClick" delay="0">
                  <p:tgtEl>
                    <p:spTgt spid="8"/>
                  </p:tgtEl>
                </p:cond>
              </p:nextCondLst>
            </p:seq>
            <p:audio>
              <p:cMediaNode vol="80000">
                <p:cTn id="19"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1329951" y="1451001"/>
            <a:ext cx="2530007" cy="369332"/>
          </a:xfrm>
          <a:prstGeom prst="rect">
            <a:avLst/>
          </a:prstGeom>
          <a:noFill/>
        </p:spPr>
        <p:txBody>
          <a:bodyPr wrap="square" rtlCol="0">
            <a:spAutoFit/>
          </a:bodyPr>
          <a:lstStyle/>
          <a:p>
            <a:r>
              <a:rPr lang="en-US" altLang="zh-CN" dirty="0" smtClean="0"/>
              <a:t>AEC</a:t>
            </a:r>
            <a:r>
              <a:rPr lang="zh-CN" altLang="en-US" dirty="0"/>
              <a:t>后</a:t>
            </a:r>
            <a:r>
              <a:rPr lang="zh-CN" altLang="en-US" dirty="0" smtClean="0"/>
              <a:t>滤波算法</a:t>
            </a:r>
            <a:endParaRPr lang="zh-CN" altLang="en-US" dirty="0"/>
          </a:p>
        </p:txBody>
      </p:sp>
      <p:pic>
        <p:nvPicPr>
          <p:cNvPr id="10" name="图片 9"/>
          <p:cNvPicPr>
            <a:picLocks noChangeAspect="1"/>
          </p:cNvPicPr>
          <p:nvPr/>
        </p:nvPicPr>
        <p:blipFill>
          <a:blip r:embed="rId9"/>
          <a:stretch>
            <a:fillRect/>
          </a:stretch>
        </p:blipFill>
        <p:spPr>
          <a:xfrm>
            <a:off x="241532" y="1752685"/>
            <a:ext cx="7920680" cy="2187227"/>
          </a:xfrm>
          <a:prstGeom prst="rect">
            <a:avLst/>
          </a:prstGeom>
        </p:spPr>
      </p:pic>
      <p:pic>
        <p:nvPicPr>
          <p:cNvPr id="12" name="图片 11"/>
          <p:cNvPicPr>
            <a:picLocks noChangeAspect="1"/>
          </p:cNvPicPr>
          <p:nvPr/>
        </p:nvPicPr>
        <p:blipFill>
          <a:blip r:embed="rId10"/>
          <a:stretch>
            <a:fillRect/>
          </a:stretch>
        </p:blipFill>
        <p:spPr>
          <a:xfrm>
            <a:off x="241532" y="3797350"/>
            <a:ext cx="7869863" cy="2155260"/>
          </a:xfrm>
          <a:prstGeom prst="rect">
            <a:avLst/>
          </a:prstGeom>
        </p:spPr>
      </p:pic>
      <p:pic>
        <p:nvPicPr>
          <p:cNvPr id="13" name="图片 12"/>
          <p:cNvPicPr>
            <a:picLocks noChangeAspect="1"/>
          </p:cNvPicPr>
          <p:nvPr/>
        </p:nvPicPr>
        <p:blipFill>
          <a:blip r:embed="rId11"/>
          <a:stretch>
            <a:fillRect/>
          </a:stretch>
        </p:blipFill>
        <p:spPr>
          <a:xfrm>
            <a:off x="266300" y="5859647"/>
            <a:ext cx="7870504" cy="2139659"/>
          </a:xfrm>
          <a:prstGeom prst="rect">
            <a:avLst/>
          </a:prstGeom>
        </p:spPr>
      </p:pic>
      <p:pic>
        <p:nvPicPr>
          <p:cNvPr id="3" name="origina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914532" y="2541498"/>
            <a:ext cx="609600" cy="609600"/>
          </a:xfrm>
          <a:prstGeom prst="rect">
            <a:avLst/>
          </a:prstGeom>
        </p:spPr>
      </p:pic>
      <p:pic>
        <p:nvPicPr>
          <p:cNvPr id="4" name="aec_out">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915512" y="4570180"/>
            <a:ext cx="609600" cy="609600"/>
          </a:xfrm>
          <a:prstGeom prst="rect">
            <a:avLst/>
          </a:prstGeom>
        </p:spPr>
      </p:pic>
      <p:pic>
        <p:nvPicPr>
          <p:cNvPr id="5" name="aec_post_out">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8914532" y="6399148"/>
            <a:ext cx="609600" cy="609600"/>
          </a:xfrm>
          <a:prstGeom prst="rect">
            <a:avLst/>
          </a:prstGeom>
        </p:spPr>
      </p:pic>
    </p:spTree>
    <p:extLst>
      <p:ext uri="{BB962C8B-B14F-4D97-AF65-F5344CB8AC3E}">
        <p14:creationId xmlns:p14="http://schemas.microsoft.com/office/powerpoint/2010/main" val="16578388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999"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999" fill="hold"/>
                                        <p:tgtEl>
                                          <p:spTgt spid="5"/>
                                        </p:tgtEl>
                                      </p:cBhvr>
                                    </p:cmd>
                                  </p:childTnLst>
                                </p:cTn>
                              </p:par>
                            </p:childTnLst>
                          </p:cTn>
                        </p:par>
                      </p:childTnLst>
                    </p:cTn>
                  </p:par>
                </p:childTnLst>
              </p:cTn>
              <p:nextCondLst>
                <p:cond evt="onClick" delay="0">
                  <p:tgtEl>
                    <p:spTgt spid="5"/>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60" y="98541"/>
            <a:ext cx="7923213" cy="968375"/>
          </a:xfrm>
        </p:spPr>
        <p:txBody>
          <a:bodyPr/>
          <a:lstStyle/>
          <a:p>
            <a:r>
              <a:rPr lang="zh-CN" altLang="en-US" dirty="0"/>
              <a:t>语音信号处理基本概念</a:t>
            </a:r>
          </a:p>
        </p:txBody>
      </p:sp>
      <p:sp>
        <p:nvSpPr>
          <p:cNvPr id="3" name="文本框 2"/>
          <p:cNvSpPr txBox="1"/>
          <p:nvPr/>
        </p:nvSpPr>
        <p:spPr>
          <a:xfrm>
            <a:off x="1280819" y="873967"/>
            <a:ext cx="9309444" cy="369332"/>
          </a:xfrm>
          <a:prstGeom prst="rect">
            <a:avLst/>
          </a:prstGeom>
          <a:noFill/>
        </p:spPr>
        <p:txBody>
          <a:bodyPr wrap="square" rtlCol="0">
            <a:spAutoFit/>
          </a:bodyPr>
          <a:lstStyle/>
          <a:p>
            <a:endParaRPr lang="zh-CN" altLang="en-US" dirty="0"/>
          </a:p>
        </p:txBody>
      </p:sp>
      <p:sp>
        <p:nvSpPr>
          <p:cNvPr id="5" name="文本框 4"/>
          <p:cNvSpPr txBox="1"/>
          <p:nvPr/>
        </p:nvSpPr>
        <p:spPr>
          <a:xfrm>
            <a:off x="381533" y="1407238"/>
            <a:ext cx="8425170" cy="646331"/>
          </a:xfrm>
          <a:prstGeom prst="rect">
            <a:avLst/>
          </a:prstGeom>
          <a:noFill/>
        </p:spPr>
        <p:txBody>
          <a:bodyPr wrap="square" rtlCol="0">
            <a:spAutoFit/>
          </a:bodyPr>
          <a:lstStyle/>
          <a:p>
            <a:r>
              <a:rPr lang="zh-CN" altLang="en-US" dirty="0" smtClean="0"/>
              <a:t>决定短时能量特性有两个条件：不同的窗口的形状和长度。窗长越长，频率分辨率越高，而时间分辨率越低</a:t>
            </a:r>
            <a:endParaRPr lang="zh-CN" altLang="en-US" dirty="0"/>
          </a:p>
        </p:txBody>
      </p:sp>
      <p:pic>
        <p:nvPicPr>
          <p:cNvPr id="4" name="图片 3"/>
          <p:cNvPicPr>
            <a:picLocks noChangeAspect="1"/>
          </p:cNvPicPr>
          <p:nvPr/>
        </p:nvPicPr>
        <p:blipFill>
          <a:blip r:embed="rId3"/>
          <a:stretch>
            <a:fillRect/>
          </a:stretch>
        </p:blipFill>
        <p:spPr>
          <a:xfrm>
            <a:off x="606297" y="2244468"/>
            <a:ext cx="7975639" cy="1672134"/>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2754815" y="4238215"/>
                <a:ext cx="4317241" cy="8712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𝑀</m:t>
                          </m:r>
                        </m:sub>
                      </m:sSub>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m:t>
                          </m:r>
                          <m:r>
                            <a:rPr lang="zh-CN" altLang="en-US" i="1">
                              <a:latin typeface="Cambria Math" panose="02040503050406030204" pitchFamily="18" charset="0"/>
                            </a:rPr>
                            <m:t>𝑀</m:t>
                          </m:r>
                        </m:sub>
                        <m:sup>
                          <m:r>
                            <a:rPr lang="zh-CN" altLang="en-US" i="1">
                              <a:latin typeface="Cambria Math" panose="02040503050406030204" pitchFamily="18" charset="0"/>
                            </a:rPr>
                            <m:t>𝑁</m:t>
                          </m:r>
                          <m:r>
                            <a:rPr lang="zh-CN" altLang="en-US" i="0">
                              <a:latin typeface="Cambria Math" panose="02040503050406030204" pitchFamily="18" charset="0"/>
                            </a:rPr>
                            <m:t>+</m:t>
                          </m:r>
                          <m:r>
                            <a:rPr lang="zh-CN" altLang="en-US" i="1">
                              <a:latin typeface="Cambria Math" panose="02040503050406030204" pitchFamily="18" charset="0"/>
                            </a:rPr>
                            <m:t>𝑀</m:t>
                          </m:r>
                          <m:r>
                            <a:rPr lang="zh-CN" altLang="en-US" i="0">
                              <a:latin typeface="Cambria Math" panose="02040503050406030204" pitchFamily="18" charset="0"/>
                            </a:rPr>
                            <m:t>−1</m:t>
                          </m:r>
                        </m:sup>
                        <m:e>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𝑠</m:t>
                                  </m:r>
                                  <m:d>
                                    <m:dPr>
                                      <m:ctrlPr>
                                        <a:rPr lang="zh-CN" altLang="en-US" i="1">
                                          <a:latin typeface="Cambria Math" panose="02040503050406030204" pitchFamily="18" charset="0"/>
                                        </a:rPr>
                                      </m:ctrlPr>
                                    </m:dPr>
                                    <m:e>
                                      <m:r>
                                        <a:rPr lang="zh-CN" altLang="en-US" i="1">
                                          <a:latin typeface="Cambria Math" panose="02040503050406030204" pitchFamily="18" charset="0"/>
                                        </a:rPr>
                                        <m:t>𝑚</m:t>
                                      </m:r>
                                    </m:e>
                                  </m:d>
                                  <m:r>
                                    <a:rPr lang="zh-CN" altLang="en-US" i="1">
                                      <a:latin typeface="Cambria Math" panose="02040503050406030204" pitchFamily="18" charset="0"/>
                                    </a:rPr>
                                    <m:t>𝑤</m:t>
                                  </m:r>
                                  <m:d>
                                    <m:dPr>
                                      <m:ctrlPr>
                                        <a:rPr lang="zh-CN" altLang="en-US" i="1">
                                          <a:latin typeface="Cambria Math" panose="02040503050406030204" pitchFamily="18" charset="0"/>
                                        </a:rPr>
                                      </m:ctrlPr>
                                    </m:dPr>
                                    <m:e>
                                      <m:r>
                                        <a:rPr lang="zh-CN" altLang="en-US" i="1">
                                          <a:latin typeface="Cambria Math" panose="02040503050406030204" pitchFamily="18" charset="0"/>
                                        </a:rPr>
                                        <m:t>𝑚</m:t>
                                      </m:r>
                                    </m:e>
                                  </m:d>
                                </m:e>
                              </m:d>
                            </m:e>
                            <m:sup>
                              <m:r>
                                <a:rPr lang="zh-CN" altLang="en-US" i="0">
                                  <a:latin typeface="Cambria Math" panose="02040503050406030204" pitchFamily="18" charset="0"/>
                                </a:rPr>
                                <m:t>2</m:t>
                              </m:r>
                            </m:sup>
                          </m:sSup>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754815" y="4238215"/>
                <a:ext cx="4317241" cy="871201"/>
              </a:xfrm>
              <a:prstGeom prst="rect">
                <a:avLst/>
              </a:prstGeom>
              <a:blipFill rotWithShape="0">
                <a:blip r:embed="rId4"/>
                <a:stretch>
                  <a:fillRect/>
                </a:stretch>
              </a:blipFill>
            </p:spPr>
            <p:txBody>
              <a:bodyPr/>
              <a:lstStyle/>
              <a:p>
                <a:r>
                  <a:rPr lang="zh-CN" altLang="en-US">
                    <a:noFill/>
                  </a:rPr>
                  <a:t> </a:t>
                </a:r>
              </a:p>
            </p:txBody>
          </p:sp>
        </mc:Fallback>
      </mc:AlternateContent>
      <p:sp>
        <p:nvSpPr>
          <p:cNvPr id="10" name="文本框 9"/>
          <p:cNvSpPr txBox="1"/>
          <p:nvPr/>
        </p:nvSpPr>
        <p:spPr>
          <a:xfrm>
            <a:off x="378948" y="5725024"/>
            <a:ext cx="9068970" cy="369332"/>
          </a:xfrm>
          <a:prstGeom prst="rect">
            <a:avLst/>
          </a:prstGeom>
          <a:noFill/>
        </p:spPr>
        <p:txBody>
          <a:bodyPr wrap="square" rtlCol="0">
            <a:spAutoFit/>
          </a:bodyPr>
          <a:lstStyle/>
          <a:p>
            <a:r>
              <a:rPr lang="zh-CN" altLang="en-US" dirty="0" smtClean="0"/>
              <a:t>时域上相乘等价于频域上做卷积运算，相当于在每个频点上加了一个滤波器</a:t>
            </a:r>
            <a:endParaRPr lang="zh-CN" altLang="en-US" dirty="0"/>
          </a:p>
        </p:txBody>
      </p:sp>
    </p:spTree>
    <p:extLst>
      <p:ext uri="{BB962C8B-B14F-4D97-AF65-F5344CB8AC3E}">
        <p14:creationId xmlns:p14="http://schemas.microsoft.com/office/powerpoint/2010/main" val="35072571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1291611" y="1621637"/>
            <a:ext cx="2530007" cy="369332"/>
          </a:xfrm>
          <a:prstGeom prst="rect">
            <a:avLst/>
          </a:prstGeom>
          <a:noFill/>
        </p:spPr>
        <p:txBody>
          <a:bodyPr wrap="square" rtlCol="0">
            <a:spAutoFit/>
          </a:bodyPr>
          <a:lstStyle/>
          <a:p>
            <a:r>
              <a:rPr lang="en-US" altLang="zh-CN" dirty="0" smtClean="0"/>
              <a:t>AEC</a:t>
            </a:r>
            <a:r>
              <a:rPr lang="zh-CN" altLang="en-US" dirty="0"/>
              <a:t>后</a:t>
            </a:r>
            <a:r>
              <a:rPr lang="zh-CN" altLang="en-US" dirty="0" smtClean="0"/>
              <a:t>滤波算法</a:t>
            </a:r>
            <a:endParaRPr lang="zh-CN" altLang="en-US" dirty="0"/>
          </a:p>
        </p:txBody>
      </p:sp>
      <p:pic>
        <p:nvPicPr>
          <p:cNvPr id="13" name="图片 12"/>
          <p:cNvPicPr>
            <a:picLocks noChangeAspect="1"/>
          </p:cNvPicPr>
          <p:nvPr/>
        </p:nvPicPr>
        <p:blipFill>
          <a:blip r:embed="rId7"/>
          <a:stretch>
            <a:fillRect/>
          </a:stretch>
        </p:blipFill>
        <p:spPr>
          <a:xfrm>
            <a:off x="227960" y="2048250"/>
            <a:ext cx="7870504" cy="2139659"/>
          </a:xfrm>
          <a:prstGeom prst="rect">
            <a:avLst/>
          </a:prstGeom>
        </p:spPr>
      </p:pic>
      <p:pic>
        <p:nvPicPr>
          <p:cNvPr id="3" name="图片 2"/>
          <p:cNvPicPr>
            <a:picLocks noChangeAspect="1"/>
          </p:cNvPicPr>
          <p:nvPr/>
        </p:nvPicPr>
        <p:blipFill>
          <a:blip r:embed="rId8"/>
          <a:stretch>
            <a:fillRect/>
          </a:stretch>
        </p:blipFill>
        <p:spPr>
          <a:xfrm>
            <a:off x="227960" y="4459660"/>
            <a:ext cx="7964055" cy="2168082"/>
          </a:xfrm>
          <a:prstGeom prst="rect">
            <a:avLst/>
          </a:prstGeom>
        </p:spPr>
      </p:pic>
      <p:pic>
        <p:nvPicPr>
          <p:cNvPr id="4" name="aec_post_ou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914532" y="2813279"/>
            <a:ext cx="609600" cy="609600"/>
          </a:xfrm>
          <a:prstGeom prst="rect">
            <a:avLst/>
          </a:prstGeom>
        </p:spPr>
      </p:pic>
      <p:pic>
        <p:nvPicPr>
          <p:cNvPr id="5" name="aec_post_sai">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914532" y="5238901"/>
            <a:ext cx="609600" cy="609600"/>
          </a:xfrm>
          <a:prstGeom prst="rect">
            <a:avLst/>
          </a:prstGeom>
        </p:spPr>
      </p:pic>
    </p:spTree>
    <p:extLst>
      <p:ext uri="{BB962C8B-B14F-4D97-AF65-F5344CB8AC3E}">
        <p14:creationId xmlns:p14="http://schemas.microsoft.com/office/powerpoint/2010/main" val="19456076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8031"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a:t>
            </a:r>
            <a:r>
              <a:rPr lang="en-US" altLang="zh-CN" dirty="0"/>
              <a:t>-</a:t>
            </a:r>
            <a:r>
              <a:rPr lang="zh-CN" altLang="en-US" dirty="0"/>
              <a:t>回声消除</a:t>
            </a:r>
          </a:p>
        </p:txBody>
      </p:sp>
      <p:sp>
        <p:nvSpPr>
          <p:cNvPr id="11" name="文本框 10"/>
          <p:cNvSpPr txBox="1"/>
          <p:nvPr/>
        </p:nvSpPr>
        <p:spPr>
          <a:xfrm>
            <a:off x="609600" y="1522476"/>
            <a:ext cx="2530007" cy="369332"/>
          </a:xfrm>
          <a:prstGeom prst="rect">
            <a:avLst/>
          </a:prstGeom>
          <a:noFill/>
        </p:spPr>
        <p:txBody>
          <a:bodyPr wrap="square" rtlCol="0">
            <a:spAutoFit/>
          </a:bodyPr>
          <a:lstStyle/>
          <a:p>
            <a:r>
              <a:rPr lang="en-US" altLang="zh-CN" dirty="0" smtClean="0"/>
              <a:t>AEC</a:t>
            </a:r>
            <a:r>
              <a:rPr lang="zh-CN" altLang="en-US" dirty="0" smtClean="0"/>
              <a:t>滤波器发散</a:t>
            </a:r>
            <a:endParaRPr lang="zh-CN" altLang="en-US" dirty="0"/>
          </a:p>
        </p:txBody>
      </p:sp>
      <p:pic>
        <p:nvPicPr>
          <p:cNvPr id="3" name="图片 2"/>
          <p:cNvPicPr>
            <a:picLocks noChangeAspect="1"/>
          </p:cNvPicPr>
          <p:nvPr/>
        </p:nvPicPr>
        <p:blipFill>
          <a:blip r:embed="rId9"/>
          <a:stretch>
            <a:fillRect/>
          </a:stretch>
        </p:blipFill>
        <p:spPr>
          <a:xfrm>
            <a:off x="609600" y="1900873"/>
            <a:ext cx="5942794" cy="1725831"/>
          </a:xfrm>
          <a:prstGeom prst="rect">
            <a:avLst/>
          </a:prstGeom>
        </p:spPr>
      </p:pic>
      <p:pic>
        <p:nvPicPr>
          <p:cNvPr id="4" name="图片 3"/>
          <p:cNvPicPr>
            <a:picLocks noChangeAspect="1"/>
          </p:cNvPicPr>
          <p:nvPr/>
        </p:nvPicPr>
        <p:blipFill>
          <a:blip r:embed="rId10"/>
          <a:stretch>
            <a:fillRect/>
          </a:stretch>
        </p:blipFill>
        <p:spPr>
          <a:xfrm>
            <a:off x="609600" y="3650120"/>
            <a:ext cx="5942794" cy="1740502"/>
          </a:xfrm>
          <a:prstGeom prst="rect">
            <a:avLst/>
          </a:prstGeom>
        </p:spPr>
      </p:pic>
      <p:pic>
        <p:nvPicPr>
          <p:cNvPr id="5" name="图片 4"/>
          <p:cNvPicPr>
            <a:picLocks noChangeAspect="1"/>
          </p:cNvPicPr>
          <p:nvPr/>
        </p:nvPicPr>
        <p:blipFill>
          <a:blip r:embed="rId11"/>
          <a:stretch>
            <a:fillRect/>
          </a:stretch>
        </p:blipFill>
        <p:spPr>
          <a:xfrm>
            <a:off x="609600" y="5414038"/>
            <a:ext cx="5942794" cy="1757617"/>
          </a:xfrm>
          <a:prstGeom prst="rect">
            <a:avLst/>
          </a:prstGeom>
        </p:spPr>
      </p:pic>
      <p:pic>
        <p:nvPicPr>
          <p:cNvPr id="6" name="real2-mi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076354" y="2458988"/>
            <a:ext cx="609600" cy="609600"/>
          </a:xfrm>
          <a:prstGeom prst="rect">
            <a:avLst/>
          </a:prstGeom>
        </p:spPr>
      </p:pic>
      <p:pic>
        <p:nvPicPr>
          <p:cNvPr id="7" name="aec_out">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076354" y="4119463"/>
            <a:ext cx="609600" cy="609600"/>
          </a:xfrm>
          <a:prstGeom prst="rect">
            <a:avLst/>
          </a:prstGeom>
        </p:spPr>
      </p:pic>
      <p:pic>
        <p:nvPicPr>
          <p:cNvPr id="8" name="aec_right">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8076354" y="5806703"/>
            <a:ext cx="609600" cy="609600"/>
          </a:xfrm>
          <a:prstGeom prst="rect">
            <a:avLst/>
          </a:prstGeom>
        </p:spPr>
      </p:pic>
    </p:spTree>
    <p:extLst>
      <p:ext uri="{BB962C8B-B14F-4D97-AF65-F5344CB8AC3E}">
        <p14:creationId xmlns:p14="http://schemas.microsoft.com/office/powerpoint/2010/main" val="39329066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039"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007" fill="hold"/>
                                        <p:tgtEl>
                                          <p:spTgt spid="8"/>
                                        </p:tgtEl>
                                      </p:cBhvr>
                                    </p:cmd>
                                  </p:childTnLst>
                                </p:cTn>
                              </p:par>
                            </p:childTnLst>
                          </p:cTn>
                        </p:par>
                      </p:childTnLst>
                    </p:cTn>
                  </p:par>
                </p:childTnLst>
              </p:cTn>
              <p:nextCondLst>
                <p:cond evt="onClick" delay="0">
                  <p:tgtEl>
                    <p:spTgt spid="8"/>
                  </p:tgtEl>
                </p:cond>
              </p:nextCondLst>
            </p:seq>
            <p:audio>
              <p:cMediaNode vol="80000">
                <p:cTn id="19" fill="hold" display="0">
                  <p:stCondLst>
                    <p:cond delay="indefinite"/>
                  </p:stCondLst>
                  <p:endCondLst>
                    <p:cond evt="onStopAudio" delay="0">
                      <p:tgtEl>
                        <p:sldTgt/>
                      </p:tgtEl>
                    </p:cond>
                  </p:endCondLst>
                </p:cTn>
                <p:tgtEl>
                  <p:spTgt spid="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11" name="文本框 10"/>
          <p:cNvSpPr txBox="1"/>
          <p:nvPr/>
        </p:nvSpPr>
        <p:spPr>
          <a:xfrm>
            <a:off x="646816" y="1523235"/>
            <a:ext cx="2530007" cy="369332"/>
          </a:xfrm>
          <a:prstGeom prst="rect">
            <a:avLst/>
          </a:prstGeom>
          <a:noFill/>
        </p:spPr>
        <p:txBody>
          <a:bodyPr wrap="square" rtlCol="0">
            <a:spAutoFit/>
          </a:bodyPr>
          <a:lstStyle/>
          <a:p>
            <a:r>
              <a:rPr lang="zh-CN" altLang="en-US" dirty="0" smtClean="0"/>
              <a:t>波达方向估计</a:t>
            </a:r>
            <a:endParaRPr lang="zh-CN" altLang="en-US" dirty="0"/>
          </a:p>
        </p:txBody>
      </p:sp>
      <p:pic>
        <p:nvPicPr>
          <p:cNvPr id="3" name="图片 2"/>
          <p:cNvPicPr>
            <a:picLocks noChangeAspect="1"/>
          </p:cNvPicPr>
          <p:nvPr/>
        </p:nvPicPr>
        <p:blipFill>
          <a:blip r:embed="rId3"/>
          <a:stretch>
            <a:fillRect/>
          </a:stretch>
        </p:blipFill>
        <p:spPr>
          <a:xfrm>
            <a:off x="1911819" y="2255543"/>
            <a:ext cx="6545525" cy="4829387"/>
          </a:xfrm>
          <a:prstGeom prst="rect">
            <a:avLst/>
          </a:prstGeom>
        </p:spPr>
      </p:pic>
    </p:spTree>
    <p:extLst>
      <p:ext uri="{BB962C8B-B14F-4D97-AF65-F5344CB8AC3E}">
        <p14:creationId xmlns:p14="http://schemas.microsoft.com/office/powerpoint/2010/main" val="1584398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11" name="文本框 10"/>
          <p:cNvSpPr txBox="1"/>
          <p:nvPr/>
        </p:nvSpPr>
        <p:spPr>
          <a:xfrm>
            <a:off x="589351" y="1353498"/>
            <a:ext cx="2530007" cy="369332"/>
          </a:xfrm>
          <a:prstGeom prst="rect">
            <a:avLst/>
          </a:prstGeom>
          <a:noFill/>
        </p:spPr>
        <p:txBody>
          <a:bodyPr wrap="square" rtlCol="0">
            <a:spAutoFit/>
          </a:bodyPr>
          <a:lstStyle/>
          <a:p>
            <a:r>
              <a:rPr lang="zh-CN" altLang="en-US" dirty="0" smtClean="0"/>
              <a:t>雷达</a:t>
            </a:r>
            <a:endParaRPr lang="zh-CN" altLang="en-US" dirty="0"/>
          </a:p>
        </p:txBody>
      </p:sp>
      <p:pic>
        <p:nvPicPr>
          <p:cNvPr id="4" name="图片 3"/>
          <p:cNvPicPr>
            <a:picLocks noChangeAspect="1"/>
          </p:cNvPicPr>
          <p:nvPr/>
        </p:nvPicPr>
        <p:blipFill>
          <a:blip r:embed="rId3"/>
          <a:stretch>
            <a:fillRect/>
          </a:stretch>
        </p:blipFill>
        <p:spPr>
          <a:xfrm>
            <a:off x="5754072" y="1993418"/>
            <a:ext cx="1628121" cy="2151881"/>
          </a:xfrm>
          <a:prstGeom prst="rect">
            <a:avLst/>
          </a:prstGeom>
        </p:spPr>
      </p:pic>
      <p:pic>
        <p:nvPicPr>
          <p:cNvPr id="5" name="图片 4"/>
          <p:cNvPicPr>
            <a:picLocks noChangeAspect="1"/>
          </p:cNvPicPr>
          <p:nvPr/>
        </p:nvPicPr>
        <p:blipFill>
          <a:blip r:embed="rId4"/>
          <a:stretch>
            <a:fillRect/>
          </a:stretch>
        </p:blipFill>
        <p:spPr>
          <a:xfrm>
            <a:off x="2209476" y="1993418"/>
            <a:ext cx="3544596" cy="2151881"/>
          </a:xfrm>
          <a:prstGeom prst="rect">
            <a:avLst/>
          </a:prstGeom>
        </p:spPr>
      </p:pic>
      <p:sp>
        <p:nvSpPr>
          <p:cNvPr id="7" name="文本框 6"/>
          <p:cNvSpPr txBox="1"/>
          <p:nvPr/>
        </p:nvSpPr>
        <p:spPr>
          <a:xfrm>
            <a:off x="589351" y="4570599"/>
            <a:ext cx="2530007" cy="369332"/>
          </a:xfrm>
          <a:prstGeom prst="rect">
            <a:avLst/>
          </a:prstGeom>
          <a:noFill/>
        </p:spPr>
        <p:txBody>
          <a:bodyPr wrap="square" rtlCol="0">
            <a:spAutoFit/>
          </a:bodyPr>
          <a:lstStyle/>
          <a:p>
            <a:r>
              <a:rPr lang="zh-CN" altLang="en-US" dirty="0" smtClean="0"/>
              <a:t>声呐</a:t>
            </a:r>
            <a:endParaRPr lang="zh-CN" altLang="en-US" dirty="0"/>
          </a:p>
        </p:txBody>
      </p:sp>
      <p:pic>
        <p:nvPicPr>
          <p:cNvPr id="8" name="图片 7"/>
          <p:cNvPicPr>
            <a:picLocks noChangeAspect="1"/>
          </p:cNvPicPr>
          <p:nvPr/>
        </p:nvPicPr>
        <p:blipFill>
          <a:blip r:embed="rId5"/>
          <a:stretch>
            <a:fillRect/>
          </a:stretch>
        </p:blipFill>
        <p:spPr>
          <a:xfrm>
            <a:off x="2894890" y="4982695"/>
            <a:ext cx="4852271" cy="2824618"/>
          </a:xfrm>
          <a:prstGeom prst="rect">
            <a:avLst/>
          </a:prstGeom>
        </p:spPr>
      </p:pic>
    </p:spTree>
    <p:extLst>
      <p:ext uri="{BB962C8B-B14F-4D97-AF65-F5344CB8AC3E}">
        <p14:creationId xmlns:p14="http://schemas.microsoft.com/office/powerpoint/2010/main" val="3331358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652" y="202006"/>
            <a:ext cx="7923213" cy="968375"/>
          </a:xfrm>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pic>
        <p:nvPicPr>
          <p:cNvPr id="6" name="图片 5"/>
          <p:cNvPicPr>
            <a:picLocks noChangeAspect="1"/>
          </p:cNvPicPr>
          <p:nvPr/>
        </p:nvPicPr>
        <p:blipFill>
          <a:blip r:embed="rId3"/>
          <a:stretch>
            <a:fillRect/>
          </a:stretch>
        </p:blipFill>
        <p:spPr>
          <a:xfrm>
            <a:off x="4641879" y="1385827"/>
            <a:ext cx="2579601" cy="2622123"/>
          </a:xfrm>
          <a:prstGeom prst="rect">
            <a:avLst/>
          </a:prstGeom>
        </p:spPr>
      </p:pic>
      <p:pic>
        <p:nvPicPr>
          <p:cNvPr id="9" name="图片 8"/>
          <p:cNvPicPr>
            <a:picLocks noChangeAspect="1"/>
          </p:cNvPicPr>
          <p:nvPr/>
        </p:nvPicPr>
        <p:blipFill>
          <a:blip r:embed="rId4"/>
          <a:stretch>
            <a:fillRect/>
          </a:stretch>
        </p:blipFill>
        <p:spPr>
          <a:xfrm>
            <a:off x="7221481" y="1385827"/>
            <a:ext cx="3242937" cy="2622123"/>
          </a:xfrm>
          <a:prstGeom prst="rect">
            <a:avLst/>
          </a:prstGeom>
        </p:spPr>
      </p:pic>
      <p:pic>
        <p:nvPicPr>
          <p:cNvPr id="10" name="图片 9"/>
          <p:cNvPicPr>
            <a:picLocks noChangeAspect="1"/>
          </p:cNvPicPr>
          <p:nvPr/>
        </p:nvPicPr>
        <p:blipFill>
          <a:blip r:embed="rId5"/>
          <a:stretch>
            <a:fillRect/>
          </a:stretch>
        </p:blipFill>
        <p:spPr>
          <a:xfrm>
            <a:off x="672311" y="1385829"/>
            <a:ext cx="3457367" cy="2622121"/>
          </a:xfrm>
          <a:prstGeom prst="rect">
            <a:avLst/>
          </a:prstGeom>
        </p:spPr>
      </p:pic>
      <p:pic>
        <p:nvPicPr>
          <p:cNvPr id="12" name="图片 11"/>
          <p:cNvPicPr>
            <a:picLocks noChangeAspect="1"/>
          </p:cNvPicPr>
          <p:nvPr/>
        </p:nvPicPr>
        <p:blipFill>
          <a:blip r:embed="rId6"/>
          <a:stretch>
            <a:fillRect/>
          </a:stretch>
        </p:blipFill>
        <p:spPr>
          <a:xfrm>
            <a:off x="732521" y="4007950"/>
            <a:ext cx="3399272" cy="1870150"/>
          </a:xfrm>
          <a:prstGeom prst="rect">
            <a:avLst/>
          </a:prstGeom>
        </p:spPr>
      </p:pic>
      <p:pic>
        <p:nvPicPr>
          <p:cNvPr id="13" name="图片 12"/>
          <p:cNvPicPr>
            <a:picLocks noChangeAspect="1"/>
          </p:cNvPicPr>
          <p:nvPr/>
        </p:nvPicPr>
        <p:blipFill>
          <a:blip r:embed="rId7"/>
          <a:stretch>
            <a:fillRect/>
          </a:stretch>
        </p:blipFill>
        <p:spPr>
          <a:xfrm>
            <a:off x="4641879" y="4007950"/>
            <a:ext cx="2783223" cy="1650132"/>
          </a:xfrm>
          <a:prstGeom prst="rect">
            <a:avLst/>
          </a:prstGeom>
        </p:spPr>
      </p:pic>
      <p:pic>
        <p:nvPicPr>
          <p:cNvPr id="14" name="图片 13"/>
          <p:cNvPicPr>
            <a:picLocks noChangeAspect="1"/>
          </p:cNvPicPr>
          <p:nvPr/>
        </p:nvPicPr>
        <p:blipFill>
          <a:blip r:embed="rId8"/>
          <a:stretch>
            <a:fillRect/>
          </a:stretch>
        </p:blipFill>
        <p:spPr>
          <a:xfrm>
            <a:off x="7425102" y="4172666"/>
            <a:ext cx="2202495" cy="1705434"/>
          </a:xfrm>
          <a:prstGeom prst="rect">
            <a:avLst/>
          </a:prstGeom>
        </p:spPr>
      </p:pic>
      <p:pic>
        <p:nvPicPr>
          <p:cNvPr id="15" name="图片 14"/>
          <p:cNvPicPr>
            <a:picLocks noChangeAspect="1"/>
          </p:cNvPicPr>
          <p:nvPr/>
        </p:nvPicPr>
        <p:blipFill>
          <a:blip r:embed="rId9"/>
          <a:stretch>
            <a:fillRect/>
          </a:stretch>
        </p:blipFill>
        <p:spPr>
          <a:xfrm>
            <a:off x="380356" y="5966579"/>
            <a:ext cx="1784267" cy="1887040"/>
          </a:xfrm>
          <a:prstGeom prst="rect">
            <a:avLst/>
          </a:prstGeom>
        </p:spPr>
      </p:pic>
      <p:pic>
        <p:nvPicPr>
          <p:cNvPr id="16" name="图片 15"/>
          <p:cNvPicPr>
            <a:picLocks noChangeAspect="1"/>
          </p:cNvPicPr>
          <p:nvPr/>
        </p:nvPicPr>
        <p:blipFill>
          <a:blip r:embed="rId10"/>
          <a:stretch>
            <a:fillRect/>
          </a:stretch>
        </p:blipFill>
        <p:spPr>
          <a:xfrm>
            <a:off x="2450503" y="5766793"/>
            <a:ext cx="1272136" cy="2156315"/>
          </a:xfrm>
          <a:prstGeom prst="rect">
            <a:avLst/>
          </a:prstGeom>
        </p:spPr>
      </p:pic>
      <p:pic>
        <p:nvPicPr>
          <p:cNvPr id="17" name="图片 16"/>
          <p:cNvPicPr>
            <a:picLocks noChangeAspect="1"/>
          </p:cNvPicPr>
          <p:nvPr/>
        </p:nvPicPr>
        <p:blipFill>
          <a:blip r:embed="rId11"/>
          <a:stretch>
            <a:fillRect/>
          </a:stretch>
        </p:blipFill>
        <p:spPr>
          <a:xfrm>
            <a:off x="4257035" y="5873528"/>
            <a:ext cx="3526667" cy="1975519"/>
          </a:xfrm>
          <a:prstGeom prst="rect">
            <a:avLst/>
          </a:prstGeom>
        </p:spPr>
      </p:pic>
      <p:pic>
        <p:nvPicPr>
          <p:cNvPr id="18" name="图片 17"/>
          <p:cNvPicPr>
            <a:picLocks noChangeAspect="1"/>
          </p:cNvPicPr>
          <p:nvPr/>
        </p:nvPicPr>
        <p:blipFill>
          <a:blip r:embed="rId12"/>
          <a:stretch>
            <a:fillRect/>
          </a:stretch>
        </p:blipFill>
        <p:spPr>
          <a:xfrm>
            <a:off x="8313865" y="5766793"/>
            <a:ext cx="2049298" cy="2151085"/>
          </a:xfrm>
          <a:prstGeom prst="rect">
            <a:avLst/>
          </a:prstGeom>
        </p:spPr>
      </p:pic>
    </p:spTree>
    <p:extLst>
      <p:ext uri="{BB962C8B-B14F-4D97-AF65-F5344CB8AC3E}">
        <p14:creationId xmlns:p14="http://schemas.microsoft.com/office/powerpoint/2010/main" val="35896415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356" y="78595"/>
            <a:ext cx="7923213" cy="968375"/>
          </a:xfrm>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11" name="文本框 10"/>
          <p:cNvSpPr txBox="1"/>
          <p:nvPr/>
        </p:nvSpPr>
        <p:spPr>
          <a:xfrm>
            <a:off x="608950" y="1293882"/>
            <a:ext cx="7565458" cy="369332"/>
          </a:xfrm>
          <a:prstGeom prst="rect">
            <a:avLst/>
          </a:prstGeom>
          <a:noFill/>
        </p:spPr>
        <p:txBody>
          <a:bodyPr wrap="square" rtlCol="0">
            <a:spAutoFit/>
          </a:bodyPr>
          <a:lstStyle/>
          <a:p>
            <a:r>
              <a:rPr lang="zh-CN" altLang="en-US" dirty="0" smtClean="0"/>
              <a:t>麦克风阵列形式</a:t>
            </a:r>
            <a:r>
              <a:rPr lang="zh-CN" altLang="en-US" dirty="0"/>
              <a:t>：</a:t>
            </a:r>
            <a:r>
              <a:rPr lang="zh-CN" altLang="en-US" dirty="0" smtClean="0"/>
              <a:t>分布式阵列和传统阵列</a:t>
            </a:r>
            <a:endParaRPr lang="zh-CN" altLang="en-US" dirty="0"/>
          </a:p>
        </p:txBody>
      </p:sp>
      <p:pic>
        <p:nvPicPr>
          <p:cNvPr id="3" name="图片 2"/>
          <p:cNvPicPr>
            <a:picLocks noChangeAspect="1"/>
          </p:cNvPicPr>
          <p:nvPr/>
        </p:nvPicPr>
        <p:blipFill>
          <a:blip r:embed="rId3"/>
          <a:stretch>
            <a:fillRect/>
          </a:stretch>
        </p:blipFill>
        <p:spPr>
          <a:xfrm>
            <a:off x="1182083" y="2608637"/>
            <a:ext cx="8395957" cy="4117026"/>
          </a:xfrm>
          <a:prstGeom prst="rect">
            <a:avLst/>
          </a:prstGeom>
        </p:spPr>
      </p:pic>
      <p:sp>
        <p:nvSpPr>
          <p:cNvPr id="6" name="矩形 5"/>
          <p:cNvSpPr/>
          <p:nvPr/>
        </p:nvSpPr>
        <p:spPr>
          <a:xfrm>
            <a:off x="642704" y="1951259"/>
            <a:ext cx="3429652" cy="369332"/>
          </a:xfrm>
          <a:prstGeom prst="rect">
            <a:avLst/>
          </a:prstGeom>
        </p:spPr>
        <p:txBody>
          <a:bodyPr wrap="square">
            <a:spAutoFit/>
          </a:bodyPr>
          <a:lstStyle/>
          <a:p>
            <a:r>
              <a:rPr lang="zh-CN" altLang="en-US" dirty="0"/>
              <a:t>分布式</a:t>
            </a:r>
            <a:r>
              <a:rPr lang="zh-CN" altLang="en-US" dirty="0" smtClean="0"/>
              <a:t>阵列算法介绍</a:t>
            </a:r>
            <a:endParaRPr lang="zh-CN" altLang="en-US" dirty="0"/>
          </a:p>
        </p:txBody>
      </p:sp>
    </p:spTree>
    <p:extLst>
      <p:ext uri="{BB962C8B-B14F-4D97-AF65-F5344CB8AC3E}">
        <p14:creationId xmlns:p14="http://schemas.microsoft.com/office/powerpoint/2010/main" val="51433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11" name="文本框 10"/>
          <p:cNvSpPr txBox="1"/>
          <p:nvPr/>
        </p:nvSpPr>
        <p:spPr>
          <a:xfrm>
            <a:off x="626511" y="1486388"/>
            <a:ext cx="7565458" cy="369332"/>
          </a:xfrm>
          <a:prstGeom prst="rect">
            <a:avLst/>
          </a:prstGeom>
          <a:noFill/>
        </p:spPr>
        <p:txBody>
          <a:bodyPr wrap="square" rtlCol="0">
            <a:spAutoFit/>
          </a:bodyPr>
          <a:lstStyle/>
          <a:p>
            <a:r>
              <a:rPr lang="zh-CN" altLang="en-US" dirty="0" smtClean="0"/>
              <a:t>麦克风阵列形式</a:t>
            </a:r>
            <a:r>
              <a:rPr lang="zh-CN" altLang="en-US" dirty="0"/>
              <a:t>：</a:t>
            </a:r>
            <a:r>
              <a:rPr lang="zh-CN" altLang="en-US" dirty="0" smtClean="0"/>
              <a:t>分布式阵列和传统阵列</a:t>
            </a:r>
            <a:endParaRPr lang="zh-CN" altLang="en-US" dirty="0"/>
          </a:p>
        </p:txBody>
      </p:sp>
      <p:sp>
        <p:nvSpPr>
          <p:cNvPr id="6" name="矩形 5"/>
          <p:cNvSpPr/>
          <p:nvPr/>
        </p:nvSpPr>
        <p:spPr>
          <a:xfrm>
            <a:off x="626511" y="1930459"/>
            <a:ext cx="3429652" cy="369332"/>
          </a:xfrm>
          <a:prstGeom prst="rect">
            <a:avLst/>
          </a:prstGeom>
        </p:spPr>
        <p:txBody>
          <a:bodyPr wrap="square">
            <a:spAutoFit/>
          </a:bodyPr>
          <a:lstStyle/>
          <a:p>
            <a:r>
              <a:rPr lang="zh-CN" altLang="en-US" dirty="0" smtClean="0"/>
              <a:t>传统阵列算法介绍</a:t>
            </a:r>
            <a:endParaRPr lang="zh-CN" altLang="en-US" dirty="0"/>
          </a:p>
        </p:txBody>
      </p:sp>
      <p:pic>
        <p:nvPicPr>
          <p:cNvPr id="7" name="图片 6"/>
          <p:cNvPicPr>
            <a:picLocks noChangeAspect="1"/>
          </p:cNvPicPr>
          <p:nvPr/>
        </p:nvPicPr>
        <p:blipFill>
          <a:blip r:embed="rId3"/>
          <a:stretch>
            <a:fillRect/>
          </a:stretch>
        </p:blipFill>
        <p:spPr>
          <a:xfrm>
            <a:off x="5688509" y="3030643"/>
            <a:ext cx="5006919" cy="2835171"/>
          </a:xfrm>
          <a:prstGeom prst="rect">
            <a:avLst/>
          </a:prstGeom>
        </p:spPr>
      </p:pic>
      <p:pic>
        <p:nvPicPr>
          <p:cNvPr id="8" name="图片 7"/>
          <p:cNvPicPr>
            <a:picLocks noChangeAspect="1"/>
          </p:cNvPicPr>
          <p:nvPr/>
        </p:nvPicPr>
        <p:blipFill>
          <a:blip r:embed="rId4"/>
          <a:stretch>
            <a:fillRect/>
          </a:stretch>
        </p:blipFill>
        <p:spPr>
          <a:xfrm>
            <a:off x="792914" y="2526586"/>
            <a:ext cx="4530699" cy="3476713"/>
          </a:xfrm>
          <a:prstGeom prst="rect">
            <a:avLst/>
          </a:prstGeom>
        </p:spPr>
      </p:pic>
      <p:pic>
        <p:nvPicPr>
          <p:cNvPr id="12" name="图片 11"/>
          <p:cNvPicPr>
            <a:picLocks noChangeAspect="1"/>
          </p:cNvPicPr>
          <p:nvPr/>
        </p:nvPicPr>
        <p:blipFill>
          <a:blip r:embed="rId5"/>
          <a:stretch>
            <a:fillRect/>
          </a:stretch>
        </p:blipFill>
        <p:spPr>
          <a:xfrm>
            <a:off x="6642043" y="6292058"/>
            <a:ext cx="3861309" cy="869070"/>
          </a:xfrm>
          <a:prstGeom prst="rect">
            <a:avLst/>
          </a:prstGeom>
        </p:spPr>
      </p:pic>
      <p:pic>
        <p:nvPicPr>
          <p:cNvPr id="14" name="图片 13"/>
          <p:cNvPicPr>
            <a:picLocks noChangeAspect="1"/>
          </p:cNvPicPr>
          <p:nvPr/>
        </p:nvPicPr>
        <p:blipFill>
          <a:blip r:embed="rId6"/>
          <a:stretch>
            <a:fillRect/>
          </a:stretch>
        </p:blipFill>
        <p:spPr>
          <a:xfrm>
            <a:off x="456554" y="6457608"/>
            <a:ext cx="5770361" cy="703520"/>
          </a:xfrm>
          <a:prstGeom prst="rect">
            <a:avLst/>
          </a:prstGeom>
        </p:spPr>
      </p:pic>
    </p:spTree>
    <p:extLst>
      <p:ext uri="{BB962C8B-B14F-4D97-AF65-F5344CB8AC3E}">
        <p14:creationId xmlns:p14="http://schemas.microsoft.com/office/powerpoint/2010/main" val="35671263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634818" y="1450220"/>
            <a:ext cx="9407696" cy="369332"/>
          </a:xfrm>
          <a:prstGeom prst="rect">
            <a:avLst/>
          </a:prstGeom>
        </p:spPr>
        <p:txBody>
          <a:bodyPr wrap="square">
            <a:spAutoFit/>
          </a:bodyPr>
          <a:lstStyle/>
          <a:p>
            <a:r>
              <a:rPr lang="zh-CN" altLang="en-US" dirty="0" smtClean="0"/>
              <a:t>传统阵列算法介绍：窄带信号</a:t>
            </a:r>
            <a:endParaRPr lang="zh-CN" altLang="en-US" dirty="0"/>
          </a:p>
        </p:txBody>
      </p:sp>
      <p:sp>
        <p:nvSpPr>
          <p:cNvPr id="9" name="矩形 8"/>
          <p:cNvSpPr/>
          <p:nvPr/>
        </p:nvSpPr>
        <p:spPr>
          <a:xfrm>
            <a:off x="659383" y="1876833"/>
            <a:ext cx="3429652" cy="369332"/>
          </a:xfrm>
          <a:prstGeom prst="rect">
            <a:avLst/>
          </a:prstGeom>
        </p:spPr>
        <p:txBody>
          <a:bodyPr wrap="square">
            <a:spAutoFit/>
          </a:bodyPr>
          <a:lstStyle/>
          <a:p>
            <a:r>
              <a:rPr lang="zh-CN" altLang="en-US" dirty="0" smtClean="0"/>
              <a:t>阵列基本概念</a:t>
            </a:r>
            <a:endParaRPr lang="zh-CN" altLang="en-US" dirty="0"/>
          </a:p>
        </p:txBody>
      </p:sp>
      <p:pic>
        <p:nvPicPr>
          <p:cNvPr id="10" name="图片 9"/>
          <p:cNvPicPr>
            <a:picLocks noChangeAspect="1"/>
          </p:cNvPicPr>
          <p:nvPr/>
        </p:nvPicPr>
        <p:blipFill>
          <a:blip r:embed="rId3"/>
          <a:stretch>
            <a:fillRect/>
          </a:stretch>
        </p:blipFill>
        <p:spPr>
          <a:xfrm>
            <a:off x="532752" y="2389031"/>
            <a:ext cx="4455357" cy="682054"/>
          </a:xfrm>
          <a:prstGeom prst="rect">
            <a:avLst/>
          </a:prstGeom>
        </p:spPr>
      </p:pic>
      <p:pic>
        <p:nvPicPr>
          <p:cNvPr id="13" name="图片 12"/>
          <p:cNvPicPr>
            <a:picLocks noChangeAspect="1"/>
          </p:cNvPicPr>
          <p:nvPr/>
        </p:nvPicPr>
        <p:blipFill>
          <a:blip r:embed="rId4"/>
          <a:stretch>
            <a:fillRect/>
          </a:stretch>
        </p:blipFill>
        <p:spPr>
          <a:xfrm>
            <a:off x="772248" y="3277974"/>
            <a:ext cx="2101169" cy="440035"/>
          </a:xfrm>
          <a:prstGeom prst="rect">
            <a:avLst/>
          </a:prstGeom>
        </p:spPr>
      </p:pic>
      <p:pic>
        <p:nvPicPr>
          <p:cNvPr id="16" name="图片 15"/>
          <p:cNvPicPr>
            <a:picLocks noChangeAspect="1"/>
          </p:cNvPicPr>
          <p:nvPr/>
        </p:nvPicPr>
        <p:blipFill>
          <a:blip r:embed="rId5"/>
          <a:stretch>
            <a:fillRect/>
          </a:stretch>
        </p:blipFill>
        <p:spPr>
          <a:xfrm>
            <a:off x="803939" y="4375933"/>
            <a:ext cx="1980159" cy="583047"/>
          </a:xfrm>
          <a:prstGeom prst="rect">
            <a:avLst/>
          </a:prstGeom>
        </p:spPr>
      </p:pic>
      <p:pic>
        <p:nvPicPr>
          <p:cNvPr id="17" name="图片 16"/>
          <p:cNvPicPr>
            <a:picLocks noChangeAspect="1"/>
          </p:cNvPicPr>
          <p:nvPr/>
        </p:nvPicPr>
        <p:blipFill>
          <a:blip r:embed="rId6"/>
          <a:stretch>
            <a:fillRect/>
          </a:stretch>
        </p:blipFill>
        <p:spPr>
          <a:xfrm>
            <a:off x="772248" y="5025279"/>
            <a:ext cx="3212257" cy="528042"/>
          </a:xfrm>
          <a:prstGeom prst="rect">
            <a:avLst/>
          </a:prstGeom>
        </p:spPr>
      </p:pic>
      <p:pic>
        <p:nvPicPr>
          <p:cNvPr id="19" name="图片 18"/>
          <p:cNvPicPr>
            <a:picLocks noChangeAspect="1"/>
          </p:cNvPicPr>
          <p:nvPr/>
        </p:nvPicPr>
        <p:blipFill>
          <a:blip r:embed="rId7"/>
          <a:stretch>
            <a:fillRect/>
          </a:stretch>
        </p:blipFill>
        <p:spPr>
          <a:xfrm>
            <a:off x="772249" y="5744434"/>
            <a:ext cx="5346428" cy="924074"/>
          </a:xfrm>
          <a:prstGeom prst="rect">
            <a:avLst/>
          </a:prstGeom>
        </p:spPr>
      </p:pic>
      <p:pic>
        <p:nvPicPr>
          <p:cNvPr id="20" name="图片 19"/>
          <p:cNvPicPr>
            <a:picLocks noChangeAspect="1"/>
          </p:cNvPicPr>
          <p:nvPr/>
        </p:nvPicPr>
        <p:blipFill>
          <a:blip r:embed="rId8"/>
          <a:stretch>
            <a:fillRect/>
          </a:stretch>
        </p:blipFill>
        <p:spPr>
          <a:xfrm>
            <a:off x="656255" y="6938686"/>
            <a:ext cx="2178174" cy="451036"/>
          </a:xfrm>
          <a:prstGeom prst="rect">
            <a:avLst/>
          </a:prstGeom>
        </p:spPr>
      </p:pic>
      <p:pic>
        <p:nvPicPr>
          <p:cNvPr id="21" name="图片 20"/>
          <p:cNvPicPr>
            <a:picLocks noChangeAspect="1"/>
          </p:cNvPicPr>
          <p:nvPr/>
        </p:nvPicPr>
        <p:blipFill>
          <a:blip r:embed="rId9"/>
          <a:stretch>
            <a:fillRect/>
          </a:stretch>
        </p:blipFill>
        <p:spPr>
          <a:xfrm>
            <a:off x="902870" y="3951742"/>
            <a:ext cx="2585207" cy="352028"/>
          </a:xfrm>
          <a:prstGeom prst="rect">
            <a:avLst/>
          </a:prstGeom>
        </p:spPr>
      </p:pic>
      <p:pic>
        <p:nvPicPr>
          <p:cNvPr id="22" name="图片 21"/>
          <p:cNvPicPr>
            <a:picLocks noChangeAspect="1"/>
          </p:cNvPicPr>
          <p:nvPr/>
        </p:nvPicPr>
        <p:blipFill>
          <a:blip r:embed="rId10"/>
          <a:stretch>
            <a:fillRect/>
          </a:stretch>
        </p:blipFill>
        <p:spPr>
          <a:xfrm>
            <a:off x="5338667" y="2523703"/>
            <a:ext cx="5006919" cy="2835171"/>
          </a:xfrm>
          <a:prstGeom prst="rect">
            <a:avLst/>
          </a:prstGeom>
        </p:spPr>
      </p:pic>
    </p:spTree>
    <p:extLst>
      <p:ext uri="{BB962C8B-B14F-4D97-AF65-F5344CB8AC3E}">
        <p14:creationId xmlns:p14="http://schemas.microsoft.com/office/powerpoint/2010/main" val="23688209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7110"/>
            <a:ext cx="7923213" cy="968375"/>
          </a:xfrm>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586635" y="1309276"/>
            <a:ext cx="9407696" cy="369332"/>
          </a:xfrm>
          <a:prstGeom prst="rect">
            <a:avLst/>
          </a:prstGeom>
        </p:spPr>
        <p:txBody>
          <a:bodyPr wrap="square">
            <a:spAutoFit/>
          </a:bodyPr>
          <a:lstStyle/>
          <a:p>
            <a:r>
              <a:rPr lang="zh-CN" altLang="en-US" dirty="0" smtClean="0"/>
              <a:t>传统阵列算法介绍：窄带信号</a:t>
            </a:r>
            <a:endParaRPr lang="zh-CN" altLang="en-US" dirty="0"/>
          </a:p>
        </p:txBody>
      </p:sp>
      <p:sp>
        <p:nvSpPr>
          <p:cNvPr id="9" name="矩形 8"/>
          <p:cNvSpPr/>
          <p:nvPr/>
        </p:nvSpPr>
        <p:spPr>
          <a:xfrm>
            <a:off x="611200" y="1735889"/>
            <a:ext cx="3429652" cy="369332"/>
          </a:xfrm>
          <a:prstGeom prst="rect">
            <a:avLst/>
          </a:prstGeom>
        </p:spPr>
        <p:txBody>
          <a:bodyPr wrap="square">
            <a:spAutoFit/>
          </a:bodyPr>
          <a:lstStyle/>
          <a:p>
            <a:r>
              <a:rPr lang="zh-CN" altLang="en-US" dirty="0" smtClean="0"/>
              <a:t>波束形成算法</a:t>
            </a:r>
            <a:endParaRPr lang="zh-CN" altLang="en-US" dirty="0"/>
          </a:p>
        </p:txBody>
      </p:sp>
      <p:pic>
        <p:nvPicPr>
          <p:cNvPr id="4" name="图片 3"/>
          <p:cNvPicPr>
            <a:picLocks noChangeAspect="1"/>
          </p:cNvPicPr>
          <p:nvPr/>
        </p:nvPicPr>
        <p:blipFill>
          <a:blip r:embed="rId3"/>
          <a:stretch>
            <a:fillRect/>
          </a:stretch>
        </p:blipFill>
        <p:spPr>
          <a:xfrm>
            <a:off x="1454001" y="2158213"/>
            <a:ext cx="2409193" cy="627050"/>
          </a:xfrm>
          <a:prstGeom prst="rect">
            <a:avLst/>
          </a:prstGeom>
        </p:spPr>
      </p:pic>
      <p:pic>
        <p:nvPicPr>
          <p:cNvPr id="5" name="图片 4"/>
          <p:cNvPicPr>
            <a:picLocks noChangeAspect="1"/>
          </p:cNvPicPr>
          <p:nvPr/>
        </p:nvPicPr>
        <p:blipFill>
          <a:blip r:embed="rId4"/>
          <a:stretch>
            <a:fillRect/>
          </a:stretch>
        </p:blipFill>
        <p:spPr>
          <a:xfrm>
            <a:off x="4378052" y="1949195"/>
            <a:ext cx="5951477" cy="836068"/>
          </a:xfrm>
          <a:prstGeom prst="rect">
            <a:avLst/>
          </a:prstGeom>
        </p:spPr>
      </p:pic>
      <p:pic>
        <p:nvPicPr>
          <p:cNvPr id="3" name="图片 2"/>
          <p:cNvPicPr>
            <a:picLocks noChangeAspect="1"/>
          </p:cNvPicPr>
          <p:nvPr/>
        </p:nvPicPr>
        <p:blipFill>
          <a:blip r:embed="rId5"/>
          <a:stretch>
            <a:fillRect/>
          </a:stretch>
        </p:blipFill>
        <p:spPr>
          <a:xfrm>
            <a:off x="304158" y="4182380"/>
            <a:ext cx="3526666" cy="2647875"/>
          </a:xfrm>
          <a:prstGeom prst="rect">
            <a:avLst/>
          </a:prstGeom>
        </p:spPr>
      </p:pic>
      <p:pic>
        <p:nvPicPr>
          <p:cNvPr id="7" name="图片 6"/>
          <p:cNvPicPr>
            <a:picLocks noChangeAspect="1"/>
          </p:cNvPicPr>
          <p:nvPr/>
        </p:nvPicPr>
        <p:blipFill>
          <a:blip r:embed="rId6"/>
          <a:stretch>
            <a:fillRect/>
          </a:stretch>
        </p:blipFill>
        <p:spPr>
          <a:xfrm>
            <a:off x="3513541" y="3957977"/>
            <a:ext cx="3840249" cy="2883317"/>
          </a:xfrm>
          <a:prstGeom prst="rect">
            <a:avLst/>
          </a:prstGeom>
        </p:spPr>
      </p:pic>
      <p:pic>
        <p:nvPicPr>
          <p:cNvPr id="8" name="图片 7"/>
          <p:cNvPicPr>
            <a:picLocks noChangeAspect="1"/>
          </p:cNvPicPr>
          <p:nvPr/>
        </p:nvPicPr>
        <p:blipFill>
          <a:blip r:embed="rId7"/>
          <a:stretch>
            <a:fillRect/>
          </a:stretch>
        </p:blipFill>
        <p:spPr>
          <a:xfrm>
            <a:off x="6870736" y="3830306"/>
            <a:ext cx="3995589" cy="2999949"/>
          </a:xfrm>
          <a:prstGeom prst="rect">
            <a:avLst/>
          </a:prstGeom>
        </p:spPr>
      </p:pic>
      <p:pic>
        <p:nvPicPr>
          <p:cNvPr id="11" name="图片 10"/>
          <p:cNvPicPr>
            <a:picLocks noChangeAspect="1"/>
          </p:cNvPicPr>
          <p:nvPr/>
        </p:nvPicPr>
        <p:blipFill>
          <a:blip r:embed="rId8"/>
          <a:stretch>
            <a:fillRect/>
          </a:stretch>
        </p:blipFill>
        <p:spPr>
          <a:xfrm>
            <a:off x="1495497" y="6841294"/>
            <a:ext cx="1298105" cy="396032"/>
          </a:xfrm>
          <a:prstGeom prst="rect">
            <a:avLst/>
          </a:prstGeom>
        </p:spPr>
      </p:pic>
      <p:pic>
        <p:nvPicPr>
          <p:cNvPr id="12" name="图片 11"/>
          <p:cNvPicPr>
            <a:picLocks noChangeAspect="1"/>
          </p:cNvPicPr>
          <p:nvPr/>
        </p:nvPicPr>
        <p:blipFill>
          <a:blip r:embed="rId9"/>
          <a:stretch>
            <a:fillRect/>
          </a:stretch>
        </p:blipFill>
        <p:spPr>
          <a:xfrm>
            <a:off x="8303326" y="6802791"/>
            <a:ext cx="1364109" cy="407033"/>
          </a:xfrm>
          <a:prstGeom prst="rect">
            <a:avLst/>
          </a:prstGeom>
        </p:spPr>
      </p:pic>
      <p:pic>
        <p:nvPicPr>
          <p:cNvPr id="13" name="图片 12"/>
          <p:cNvPicPr>
            <a:picLocks noChangeAspect="1"/>
          </p:cNvPicPr>
          <p:nvPr/>
        </p:nvPicPr>
        <p:blipFill>
          <a:blip r:embed="rId10"/>
          <a:stretch>
            <a:fillRect/>
          </a:stretch>
        </p:blipFill>
        <p:spPr>
          <a:xfrm>
            <a:off x="4848562" y="6775289"/>
            <a:ext cx="1353109" cy="462037"/>
          </a:xfrm>
          <a:prstGeom prst="rect">
            <a:avLst/>
          </a:prstGeom>
        </p:spPr>
      </p:pic>
    </p:spTree>
    <p:extLst>
      <p:ext uri="{BB962C8B-B14F-4D97-AF65-F5344CB8AC3E}">
        <p14:creationId xmlns:p14="http://schemas.microsoft.com/office/powerpoint/2010/main" val="25922547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679017" y="1529409"/>
            <a:ext cx="9407696" cy="369332"/>
          </a:xfrm>
          <a:prstGeom prst="rect">
            <a:avLst/>
          </a:prstGeom>
        </p:spPr>
        <p:txBody>
          <a:bodyPr wrap="square">
            <a:spAutoFit/>
          </a:bodyPr>
          <a:lstStyle/>
          <a:p>
            <a:r>
              <a:rPr lang="zh-CN" altLang="en-US" dirty="0" smtClean="0"/>
              <a:t>传统阵列算法介绍：窄带信号</a:t>
            </a:r>
            <a:endParaRPr lang="zh-CN" altLang="en-US" dirty="0"/>
          </a:p>
        </p:txBody>
      </p:sp>
      <p:pic>
        <p:nvPicPr>
          <p:cNvPr id="10" name="图片 9"/>
          <p:cNvPicPr>
            <a:picLocks noChangeAspect="1"/>
          </p:cNvPicPr>
          <p:nvPr/>
        </p:nvPicPr>
        <p:blipFill>
          <a:blip r:embed="rId3"/>
          <a:stretch>
            <a:fillRect/>
          </a:stretch>
        </p:blipFill>
        <p:spPr>
          <a:xfrm>
            <a:off x="304158" y="2778438"/>
            <a:ext cx="3987892" cy="2994171"/>
          </a:xfrm>
          <a:prstGeom prst="rect">
            <a:avLst/>
          </a:prstGeom>
        </p:spPr>
      </p:pic>
      <p:pic>
        <p:nvPicPr>
          <p:cNvPr id="14" name="图片 13"/>
          <p:cNvPicPr>
            <a:picLocks noChangeAspect="1"/>
          </p:cNvPicPr>
          <p:nvPr/>
        </p:nvPicPr>
        <p:blipFill>
          <a:blip r:embed="rId4"/>
          <a:stretch>
            <a:fillRect/>
          </a:stretch>
        </p:blipFill>
        <p:spPr>
          <a:xfrm>
            <a:off x="3773768" y="2778438"/>
            <a:ext cx="4033320" cy="3028279"/>
          </a:xfrm>
          <a:prstGeom prst="rect">
            <a:avLst/>
          </a:prstGeom>
        </p:spPr>
      </p:pic>
      <p:pic>
        <p:nvPicPr>
          <p:cNvPr id="15" name="图片 14"/>
          <p:cNvPicPr>
            <a:picLocks noChangeAspect="1"/>
          </p:cNvPicPr>
          <p:nvPr/>
        </p:nvPicPr>
        <p:blipFill>
          <a:blip r:embed="rId5"/>
          <a:stretch>
            <a:fillRect/>
          </a:stretch>
        </p:blipFill>
        <p:spPr>
          <a:xfrm>
            <a:off x="7288805" y="2852163"/>
            <a:ext cx="3889702" cy="2920447"/>
          </a:xfrm>
          <a:prstGeom prst="rect">
            <a:avLst/>
          </a:prstGeom>
        </p:spPr>
      </p:pic>
      <p:pic>
        <p:nvPicPr>
          <p:cNvPr id="16" name="图片 15"/>
          <p:cNvPicPr>
            <a:picLocks noChangeAspect="1"/>
          </p:cNvPicPr>
          <p:nvPr/>
        </p:nvPicPr>
        <p:blipFill>
          <a:blip r:embed="rId6"/>
          <a:stretch>
            <a:fillRect/>
          </a:stretch>
        </p:blipFill>
        <p:spPr>
          <a:xfrm>
            <a:off x="4825211" y="2136212"/>
            <a:ext cx="1364109" cy="462037"/>
          </a:xfrm>
          <a:prstGeom prst="rect">
            <a:avLst/>
          </a:prstGeom>
        </p:spPr>
      </p:pic>
      <p:pic>
        <p:nvPicPr>
          <p:cNvPr id="17" name="图片 16"/>
          <p:cNvPicPr>
            <a:picLocks noChangeAspect="1"/>
          </p:cNvPicPr>
          <p:nvPr/>
        </p:nvPicPr>
        <p:blipFill>
          <a:blip r:embed="rId7"/>
          <a:stretch>
            <a:fillRect/>
          </a:stretch>
        </p:blipFill>
        <p:spPr>
          <a:xfrm>
            <a:off x="1577546" y="5806717"/>
            <a:ext cx="1441115" cy="440035"/>
          </a:xfrm>
          <a:prstGeom prst="rect">
            <a:avLst/>
          </a:prstGeom>
        </p:spPr>
      </p:pic>
      <p:pic>
        <p:nvPicPr>
          <p:cNvPr id="18" name="图片 17"/>
          <p:cNvPicPr>
            <a:picLocks noChangeAspect="1"/>
          </p:cNvPicPr>
          <p:nvPr/>
        </p:nvPicPr>
        <p:blipFill>
          <a:blip r:embed="rId8"/>
          <a:stretch>
            <a:fillRect/>
          </a:stretch>
        </p:blipFill>
        <p:spPr>
          <a:xfrm>
            <a:off x="5228446" y="5772610"/>
            <a:ext cx="1386111" cy="396032"/>
          </a:xfrm>
          <a:prstGeom prst="rect">
            <a:avLst/>
          </a:prstGeom>
        </p:spPr>
      </p:pic>
      <p:pic>
        <p:nvPicPr>
          <p:cNvPr id="19" name="图片 18"/>
          <p:cNvPicPr>
            <a:picLocks noChangeAspect="1"/>
          </p:cNvPicPr>
          <p:nvPr/>
        </p:nvPicPr>
        <p:blipFill>
          <a:blip r:embed="rId9"/>
          <a:stretch>
            <a:fillRect/>
          </a:stretch>
        </p:blipFill>
        <p:spPr>
          <a:xfrm>
            <a:off x="8630762" y="5806717"/>
            <a:ext cx="1386111" cy="396032"/>
          </a:xfrm>
          <a:prstGeom prst="rect">
            <a:avLst/>
          </a:prstGeom>
        </p:spPr>
      </p:pic>
    </p:spTree>
    <p:extLst>
      <p:ext uri="{BB962C8B-B14F-4D97-AF65-F5344CB8AC3E}">
        <p14:creationId xmlns:p14="http://schemas.microsoft.com/office/powerpoint/2010/main" val="2305376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语音信号处理基本概念</a:t>
            </a:r>
          </a:p>
        </p:txBody>
      </p:sp>
      <p:sp>
        <p:nvSpPr>
          <p:cNvPr id="3" name="文本框 2"/>
          <p:cNvSpPr txBox="1"/>
          <p:nvPr/>
        </p:nvSpPr>
        <p:spPr>
          <a:xfrm>
            <a:off x="1280819" y="873967"/>
            <a:ext cx="9309444" cy="369332"/>
          </a:xfrm>
          <a:prstGeom prst="rect">
            <a:avLst/>
          </a:prstGeom>
          <a:noFill/>
        </p:spPr>
        <p:txBody>
          <a:bodyPr wrap="square" rtlCol="0">
            <a:spAutoFit/>
          </a:bodyPr>
          <a:lstStyle/>
          <a:p>
            <a:endParaRPr lang="zh-CN" altLang="en-US" dirty="0"/>
          </a:p>
        </p:txBody>
      </p:sp>
      <p:pic>
        <p:nvPicPr>
          <p:cNvPr id="9" name="图片 8"/>
          <p:cNvPicPr>
            <a:picLocks noChangeAspect="1"/>
          </p:cNvPicPr>
          <p:nvPr/>
        </p:nvPicPr>
        <p:blipFill>
          <a:blip r:embed="rId3"/>
          <a:stretch>
            <a:fillRect/>
          </a:stretch>
        </p:blipFill>
        <p:spPr>
          <a:xfrm>
            <a:off x="320670" y="3006056"/>
            <a:ext cx="5629246" cy="4226523"/>
          </a:xfrm>
          <a:prstGeom prst="rect">
            <a:avLst/>
          </a:prstGeom>
        </p:spPr>
      </p:pic>
      <p:pic>
        <p:nvPicPr>
          <p:cNvPr id="11" name="图片 10"/>
          <p:cNvPicPr>
            <a:picLocks noChangeAspect="1"/>
          </p:cNvPicPr>
          <p:nvPr/>
        </p:nvPicPr>
        <p:blipFill>
          <a:blip r:embed="rId4"/>
          <a:stretch>
            <a:fillRect/>
          </a:stretch>
        </p:blipFill>
        <p:spPr>
          <a:xfrm>
            <a:off x="5561820" y="3027098"/>
            <a:ext cx="5483538" cy="4117123"/>
          </a:xfrm>
          <a:prstGeom prst="rect">
            <a:avLst/>
          </a:prstGeom>
        </p:spPr>
      </p:pic>
      <p:pic>
        <p:nvPicPr>
          <p:cNvPr id="12" name="图片 11"/>
          <p:cNvPicPr>
            <a:picLocks noChangeAspect="1"/>
          </p:cNvPicPr>
          <p:nvPr/>
        </p:nvPicPr>
        <p:blipFill>
          <a:blip r:embed="rId5"/>
          <a:stretch>
            <a:fillRect/>
          </a:stretch>
        </p:blipFill>
        <p:spPr>
          <a:xfrm>
            <a:off x="2446622" y="7417068"/>
            <a:ext cx="2409193" cy="506040"/>
          </a:xfrm>
          <a:prstGeom prst="rect">
            <a:avLst/>
          </a:prstGeom>
        </p:spPr>
      </p:pic>
      <p:pic>
        <p:nvPicPr>
          <p:cNvPr id="13" name="图片 12"/>
          <p:cNvPicPr>
            <a:picLocks noChangeAspect="1"/>
          </p:cNvPicPr>
          <p:nvPr/>
        </p:nvPicPr>
        <p:blipFill>
          <a:blip r:embed="rId6"/>
          <a:stretch>
            <a:fillRect/>
          </a:stretch>
        </p:blipFill>
        <p:spPr>
          <a:xfrm>
            <a:off x="6789593" y="7362063"/>
            <a:ext cx="3960317" cy="561045"/>
          </a:xfrm>
          <a:prstGeom prst="rect">
            <a:avLst/>
          </a:prstGeom>
        </p:spPr>
      </p:pic>
      <p:pic>
        <p:nvPicPr>
          <p:cNvPr id="4" name="图片 3"/>
          <p:cNvPicPr>
            <a:picLocks noChangeAspect="1"/>
          </p:cNvPicPr>
          <p:nvPr/>
        </p:nvPicPr>
        <p:blipFill>
          <a:blip r:embed="rId7"/>
          <a:stretch>
            <a:fillRect/>
          </a:stretch>
        </p:blipFill>
        <p:spPr>
          <a:xfrm>
            <a:off x="640756" y="1322437"/>
            <a:ext cx="4855964" cy="2026479"/>
          </a:xfrm>
          <a:prstGeom prst="rect">
            <a:avLst/>
          </a:prstGeom>
        </p:spPr>
      </p:pic>
      <p:pic>
        <p:nvPicPr>
          <p:cNvPr id="5" name="图片 4"/>
          <p:cNvPicPr>
            <a:picLocks noChangeAspect="1"/>
          </p:cNvPicPr>
          <p:nvPr/>
        </p:nvPicPr>
        <p:blipFill>
          <a:blip r:embed="rId8"/>
          <a:stretch>
            <a:fillRect/>
          </a:stretch>
        </p:blipFill>
        <p:spPr>
          <a:xfrm>
            <a:off x="5754074" y="1268837"/>
            <a:ext cx="4982970" cy="2133677"/>
          </a:xfrm>
          <a:prstGeom prst="rect">
            <a:avLst/>
          </a:prstGeom>
        </p:spPr>
      </p:pic>
    </p:spTree>
    <p:extLst>
      <p:ext uri="{BB962C8B-B14F-4D97-AF65-F5344CB8AC3E}">
        <p14:creationId xmlns:p14="http://schemas.microsoft.com/office/powerpoint/2010/main" val="1110421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685148" y="1419352"/>
            <a:ext cx="9407696" cy="369332"/>
          </a:xfrm>
          <a:prstGeom prst="rect">
            <a:avLst/>
          </a:prstGeom>
        </p:spPr>
        <p:txBody>
          <a:bodyPr wrap="square">
            <a:spAutoFit/>
          </a:bodyPr>
          <a:lstStyle/>
          <a:p>
            <a:r>
              <a:rPr lang="zh-CN" altLang="en-US" dirty="0" smtClean="0"/>
              <a:t>传统阵列算法介绍：窄带信号</a:t>
            </a:r>
            <a:endParaRPr lang="zh-CN" altLang="en-US" dirty="0"/>
          </a:p>
        </p:txBody>
      </p:sp>
      <p:sp>
        <p:nvSpPr>
          <p:cNvPr id="9" name="矩形 8"/>
          <p:cNvSpPr/>
          <p:nvPr/>
        </p:nvSpPr>
        <p:spPr>
          <a:xfrm>
            <a:off x="709713" y="1845965"/>
            <a:ext cx="3429652" cy="369332"/>
          </a:xfrm>
          <a:prstGeom prst="rect">
            <a:avLst/>
          </a:prstGeom>
        </p:spPr>
        <p:txBody>
          <a:bodyPr wrap="square">
            <a:spAutoFit/>
          </a:bodyPr>
          <a:lstStyle/>
          <a:p>
            <a:r>
              <a:rPr lang="en-US" altLang="zh-CN" dirty="0" smtClean="0"/>
              <a:t>Capon</a:t>
            </a:r>
            <a:r>
              <a:rPr lang="zh-CN" altLang="en-US" dirty="0" smtClean="0"/>
              <a:t>算法</a:t>
            </a:r>
            <a:endParaRPr lang="zh-CN" altLang="en-US" dirty="0"/>
          </a:p>
        </p:txBody>
      </p:sp>
      <p:pic>
        <p:nvPicPr>
          <p:cNvPr id="5" name="图片 4"/>
          <p:cNvPicPr>
            <a:picLocks noChangeAspect="1"/>
          </p:cNvPicPr>
          <p:nvPr/>
        </p:nvPicPr>
        <p:blipFill>
          <a:blip r:embed="rId3"/>
          <a:stretch>
            <a:fillRect/>
          </a:stretch>
        </p:blipFill>
        <p:spPr>
          <a:xfrm>
            <a:off x="4139366" y="3980250"/>
            <a:ext cx="5951477" cy="836068"/>
          </a:xfrm>
          <a:prstGeom prst="rect">
            <a:avLst/>
          </a:prstGeom>
        </p:spPr>
      </p:pic>
      <p:pic>
        <p:nvPicPr>
          <p:cNvPr id="7" name="图片 6"/>
          <p:cNvPicPr>
            <a:picLocks noChangeAspect="1"/>
          </p:cNvPicPr>
          <p:nvPr/>
        </p:nvPicPr>
        <p:blipFill>
          <a:blip r:embed="rId4"/>
          <a:stretch>
            <a:fillRect/>
          </a:stretch>
        </p:blipFill>
        <p:spPr>
          <a:xfrm>
            <a:off x="856913" y="3903245"/>
            <a:ext cx="3135252" cy="990080"/>
          </a:xfrm>
          <a:prstGeom prst="rect">
            <a:avLst/>
          </a:prstGeom>
        </p:spPr>
      </p:pic>
      <p:pic>
        <p:nvPicPr>
          <p:cNvPr id="10" name="图片 9"/>
          <p:cNvPicPr>
            <a:picLocks noChangeAspect="1"/>
          </p:cNvPicPr>
          <p:nvPr/>
        </p:nvPicPr>
        <p:blipFill>
          <a:blip r:embed="rId5"/>
          <a:stretch>
            <a:fillRect/>
          </a:stretch>
        </p:blipFill>
        <p:spPr>
          <a:xfrm>
            <a:off x="1912998" y="2297058"/>
            <a:ext cx="2079167" cy="1232099"/>
          </a:xfrm>
          <a:prstGeom prst="rect">
            <a:avLst/>
          </a:prstGeom>
        </p:spPr>
      </p:pic>
      <p:pic>
        <p:nvPicPr>
          <p:cNvPr id="11" name="图片 10"/>
          <p:cNvPicPr>
            <a:picLocks noChangeAspect="1"/>
          </p:cNvPicPr>
          <p:nvPr/>
        </p:nvPicPr>
        <p:blipFill>
          <a:blip r:embed="rId6"/>
          <a:stretch>
            <a:fillRect/>
          </a:stretch>
        </p:blipFill>
        <p:spPr>
          <a:xfrm>
            <a:off x="5241815" y="2269210"/>
            <a:ext cx="3168254" cy="1254100"/>
          </a:xfrm>
          <a:prstGeom prst="rect">
            <a:avLst/>
          </a:prstGeom>
        </p:spPr>
      </p:pic>
      <p:pic>
        <p:nvPicPr>
          <p:cNvPr id="3" name="图片 2"/>
          <p:cNvPicPr>
            <a:picLocks noChangeAspect="1"/>
          </p:cNvPicPr>
          <p:nvPr/>
        </p:nvPicPr>
        <p:blipFill>
          <a:blip r:embed="rId7"/>
          <a:stretch>
            <a:fillRect/>
          </a:stretch>
        </p:blipFill>
        <p:spPr>
          <a:xfrm>
            <a:off x="3145194" y="4660758"/>
            <a:ext cx="4446565" cy="3338548"/>
          </a:xfrm>
          <a:prstGeom prst="rect">
            <a:avLst/>
          </a:prstGeom>
        </p:spPr>
      </p:pic>
    </p:spTree>
    <p:extLst>
      <p:ext uri="{BB962C8B-B14F-4D97-AF65-F5344CB8AC3E}">
        <p14:creationId xmlns:p14="http://schemas.microsoft.com/office/powerpoint/2010/main" val="25080740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573608" y="1393823"/>
            <a:ext cx="9407696" cy="369332"/>
          </a:xfrm>
          <a:prstGeom prst="rect">
            <a:avLst/>
          </a:prstGeom>
        </p:spPr>
        <p:txBody>
          <a:bodyPr wrap="square">
            <a:spAutoFit/>
          </a:bodyPr>
          <a:lstStyle/>
          <a:p>
            <a:r>
              <a:rPr lang="zh-CN" altLang="en-US" dirty="0" smtClean="0"/>
              <a:t>传统阵列算法介绍：窄带信号</a:t>
            </a:r>
            <a:endParaRPr lang="zh-CN" altLang="en-US" dirty="0"/>
          </a:p>
        </p:txBody>
      </p:sp>
      <p:sp>
        <p:nvSpPr>
          <p:cNvPr id="9" name="矩形 8"/>
          <p:cNvSpPr/>
          <p:nvPr/>
        </p:nvSpPr>
        <p:spPr>
          <a:xfrm>
            <a:off x="598173" y="1820436"/>
            <a:ext cx="3429652" cy="369332"/>
          </a:xfrm>
          <a:prstGeom prst="rect">
            <a:avLst/>
          </a:prstGeom>
        </p:spPr>
        <p:txBody>
          <a:bodyPr wrap="square">
            <a:spAutoFit/>
          </a:bodyPr>
          <a:lstStyle/>
          <a:p>
            <a:r>
              <a:rPr lang="en-US" altLang="zh-CN" dirty="0" smtClean="0"/>
              <a:t>MUSIC</a:t>
            </a:r>
            <a:r>
              <a:rPr lang="zh-CN" altLang="en-US" dirty="0" smtClean="0"/>
              <a:t>算法</a:t>
            </a:r>
            <a:endParaRPr lang="zh-CN" altLang="en-US" dirty="0"/>
          </a:p>
        </p:txBody>
      </p:sp>
      <p:pic>
        <p:nvPicPr>
          <p:cNvPr id="3" name="图片 2"/>
          <p:cNvPicPr>
            <a:picLocks noChangeAspect="1"/>
          </p:cNvPicPr>
          <p:nvPr/>
        </p:nvPicPr>
        <p:blipFill>
          <a:blip r:embed="rId3"/>
          <a:stretch>
            <a:fillRect/>
          </a:stretch>
        </p:blipFill>
        <p:spPr>
          <a:xfrm>
            <a:off x="1841702" y="2306738"/>
            <a:ext cx="3146252" cy="616049"/>
          </a:xfrm>
          <a:prstGeom prst="rect">
            <a:avLst/>
          </a:prstGeom>
        </p:spPr>
      </p:pic>
      <p:pic>
        <p:nvPicPr>
          <p:cNvPr id="4" name="图片 3"/>
          <p:cNvPicPr>
            <a:picLocks noChangeAspect="1"/>
          </p:cNvPicPr>
          <p:nvPr/>
        </p:nvPicPr>
        <p:blipFill>
          <a:blip r:embed="rId4"/>
          <a:stretch>
            <a:fillRect/>
          </a:stretch>
        </p:blipFill>
        <p:spPr>
          <a:xfrm>
            <a:off x="3102287" y="2992764"/>
            <a:ext cx="3157253" cy="869070"/>
          </a:xfrm>
          <a:prstGeom prst="rect">
            <a:avLst/>
          </a:prstGeom>
        </p:spPr>
      </p:pic>
      <p:pic>
        <p:nvPicPr>
          <p:cNvPr id="8" name="图片 7"/>
          <p:cNvPicPr>
            <a:picLocks noChangeAspect="1"/>
          </p:cNvPicPr>
          <p:nvPr/>
        </p:nvPicPr>
        <p:blipFill>
          <a:blip r:embed="rId5"/>
          <a:stretch>
            <a:fillRect/>
          </a:stretch>
        </p:blipFill>
        <p:spPr>
          <a:xfrm>
            <a:off x="5103970" y="2335387"/>
            <a:ext cx="3194757" cy="484054"/>
          </a:xfrm>
          <a:prstGeom prst="rect">
            <a:avLst/>
          </a:prstGeom>
        </p:spPr>
      </p:pic>
      <p:pic>
        <p:nvPicPr>
          <p:cNvPr id="5" name="图片 4"/>
          <p:cNvPicPr>
            <a:picLocks noChangeAspect="1"/>
          </p:cNvPicPr>
          <p:nvPr/>
        </p:nvPicPr>
        <p:blipFill>
          <a:blip r:embed="rId6"/>
          <a:stretch>
            <a:fillRect/>
          </a:stretch>
        </p:blipFill>
        <p:spPr>
          <a:xfrm>
            <a:off x="2670223" y="3931810"/>
            <a:ext cx="5214466" cy="3915100"/>
          </a:xfrm>
          <a:prstGeom prst="rect">
            <a:avLst/>
          </a:prstGeom>
        </p:spPr>
      </p:pic>
    </p:spTree>
    <p:extLst>
      <p:ext uri="{BB962C8B-B14F-4D97-AF65-F5344CB8AC3E}">
        <p14:creationId xmlns:p14="http://schemas.microsoft.com/office/powerpoint/2010/main" val="14538396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497410" y="1533866"/>
            <a:ext cx="9407696" cy="369332"/>
          </a:xfrm>
          <a:prstGeom prst="rect">
            <a:avLst/>
          </a:prstGeom>
        </p:spPr>
        <p:txBody>
          <a:bodyPr wrap="square">
            <a:spAutoFit/>
          </a:bodyPr>
          <a:lstStyle/>
          <a:p>
            <a:r>
              <a:rPr lang="zh-CN" altLang="en-US" dirty="0" smtClean="0"/>
              <a:t>传统阵列算法介绍：窄带信号</a:t>
            </a:r>
            <a:endParaRPr lang="zh-CN" altLang="en-US" dirty="0"/>
          </a:p>
        </p:txBody>
      </p:sp>
      <p:pic>
        <p:nvPicPr>
          <p:cNvPr id="10" name="图片 9"/>
          <p:cNvPicPr>
            <a:picLocks noChangeAspect="1"/>
          </p:cNvPicPr>
          <p:nvPr/>
        </p:nvPicPr>
        <p:blipFill>
          <a:blip r:embed="rId3"/>
          <a:stretch>
            <a:fillRect/>
          </a:stretch>
        </p:blipFill>
        <p:spPr>
          <a:xfrm>
            <a:off x="1212838" y="1747173"/>
            <a:ext cx="8225640" cy="6175935"/>
          </a:xfrm>
          <a:prstGeom prst="rect">
            <a:avLst/>
          </a:prstGeom>
        </p:spPr>
      </p:pic>
    </p:spTree>
    <p:extLst>
      <p:ext uri="{BB962C8B-B14F-4D97-AF65-F5344CB8AC3E}">
        <p14:creationId xmlns:p14="http://schemas.microsoft.com/office/powerpoint/2010/main" val="2445065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532752" y="1430562"/>
            <a:ext cx="9407696" cy="369332"/>
          </a:xfrm>
          <a:prstGeom prst="rect">
            <a:avLst/>
          </a:prstGeom>
        </p:spPr>
        <p:txBody>
          <a:bodyPr wrap="square">
            <a:spAutoFit/>
          </a:bodyPr>
          <a:lstStyle/>
          <a:p>
            <a:r>
              <a:rPr lang="zh-CN" altLang="en-US" dirty="0" smtClean="0"/>
              <a:t>传统阵列算法介绍：宽带信号</a:t>
            </a:r>
            <a:endParaRPr lang="zh-CN" altLang="en-US" dirty="0"/>
          </a:p>
        </p:txBody>
      </p:sp>
      <p:pic>
        <p:nvPicPr>
          <p:cNvPr id="5" name="图片 4"/>
          <p:cNvPicPr>
            <a:picLocks noChangeAspect="1"/>
          </p:cNvPicPr>
          <p:nvPr/>
        </p:nvPicPr>
        <p:blipFill>
          <a:blip r:embed="rId3"/>
          <a:stretch>
            <a:fillRect/>
          </a:stretch>
        </p:blipFill>
        <p:spPr>
          <a:xfrm>
            <a:off x="2855138" y="2087939"/>
            <a:ext cx="4345349" cy="693056"/>
          </a:xfrm>
          <a:prstGeom prst="rect">
            <a:avLst/>
          </a:prstGeom>
        </p:spPr>
      </p:pic>
      <p:pic>
        <p:nvPicPr>
          <p:cNvPr id="7" name="图片 6"/>
          <p:cNvPicPr>
            <a:picLocks noChangeAspect="1"/>
          </p:cNvPicPr>
          <p:nvPr/>
        </p:nvPicPr>
        <p:blipFill>
          <a:blip r:embed="rId4"/>
          <a:stretch>
            <a:fillRect/>
          </a:stretch>
        </p:blipFill>
        <p:spPr>
          <a:xfrm>
            <a:off x="2315866" y="2780995"/>
            <a:ext cx="5841468" cy="836068"/>
          </a:xfrm>
          <a:prstGeom prst="rect">
            <a:avLst/>
          </a:prstGeom>
        </p:spPr>
      </p:pic>
      <p:pic>
        <p:nvPicPr>
          <p:cNvPr id="10" name="图片 9"/>
          <p:cNvPicPr>
            <a:picLocks noChangeAspect="1"/>
          </p:cNvPicPr>
          <p:nvPr/>
        </p:nvPicPr>
        <p:blipFill>
          <a:blip r:embed="rId5"/>
          <a:stretch>
            <a:fillRect/>
          </a:stretch>
        </p:blipFill>
        <p:spPr>
          <a:xfrm>
            <a:off x="3666939" y="3617063"/>
            <a:ext cx="3311266" cy="528042"/>
          </a:xfrm>
          <a:prstGeom prst="rect">
            <a:avLst/>
          </a:prstGeom>
        </p:spPr>
      </p:pic>
      <p:pic>
        <p:nvPicPr>
          <p:cNvPr id="11" name="图片 10"/>
          <p:cNvPicPr>
            <a:picLocks noChangeAspect="1"/>
          </p:cNvPicPr>
          <p:nvPr/>
        </p:nvPicPr>
        <p:blipFill>
          <a:blip r:embed="rId6"/>
          <a:stretch>
            <a:fillRect/>
          </a:stretch>
        </p:blipFill>
        <p:spPr>
          <a:xfrm>
            <a:off x="2500090" y="4310118"/>
            <a:ext cx="6103972" cy="3232000"/>
          </a:xfrm>
          <a:prstGeom prst="rect">
            <a:avLst/>
          </a:prstGeom>
        </p:spPr>
      </p:pic>
    </p:spTree>
    <p:extLst>
      <p:ext uri="{BB962C8B-B14F-4D97-AF65-F5344CB8AC3E}">
        <p14:creationId xmlns:p14="http://schemas.microsoft.com/office/powerpoint/2010/main" val="11192796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608950" y="1406302"/>
            <a:ext cx="9407696" cy="369332"/>
          </a:xfrm>
          <a:prstGeom prst="rect">
            <a:avLst/>
          </a:prstGeom>
        </p:spPr>
        <p:txBody>
          <a:bodyPr wrap="square">
            <a:spAutoFit/>
          </a:bodyPr>
          <a:lstStyle/>
          <a:p>
            <a:r>
              <a:rPr lang="zh-CN" altLang="en-US" dirty="0" smtClean="0"/>
              <a:t>传统阵列算法介绍：宽带信号</a:t>
            </a:r>
            <a:endParaRPr lang="zh-CN" altLang="en-US" dirty="0"/>
          </a:p>
        </p:txBody>
      </p:sp>
      <p:sp>
        <p:nvSpPr>
          <p:cNvPr id="8" name="矩形 7"/>
          <p:cNvSpPr/>
          <p:nvPr/>
        </p:nvSpPr>
        <p:spPr>
          <a:xfrm>
            <a:off x="608950" y="1832915"/>
            <a:ext cx="9407696" cy="369332"/>
          </a:xfrm>
          <a:prstGeom prst="rect">
            <a:avLst/>
          </a:prstGeom>
        </p:spPr>
        <p:txBody>
          <a:bodyPr wrap="square">
            <a:spAutoFit/>
          </a:bodyPr>
          <a:lstStyle/>
          <a:p>
            <a:r>
              <a:rPr lang="zh-CN" altLang="en-US" dirty="0" smtClean="0"/>
              <a:t>宽带波束形成算法</a:t>
            </a: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3058469" y="2259528"/>
                <a:ext cx="3531736" cy="871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𝐽</m:t>
                      </m:r>
                      <m:d>
                        <m:dPr>
                          <m:ctrlPr>
                            <a:rPr lang="zh-CN" altLang="en-US" i="1">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b="1" i="0">
                              <a:latin typeface="Cambria Math" panose="02040503050406030204" pitchFamily="18" charset="0"/>
                            </a:rPr>
                            <m:t>𝐚</m:t>
                          </m:r>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𝑘</m:t>
                                      </m:r>
                                    </m:sub>
                                  </m:sSub>
                                  <m:r>
                                    <a:rPr lang="zh-CN" altLang="en-US" b="0" i="0">
                                      <a:latin typeface="Cambria Math" panose="02040503050406030204" pitchFamily="18" charset="0"/>
                                    </a:rPr>
                                    <m:t>,</m:t>
                                  </m:r>
                                  <m:r>
                                    <a:rPr lang="zh-CN" altLang="en-US" b="0" i="1">
                                      <a:latin typeface="Cambria Math" panose="02040503050406030204" pitchFamily="18" charset="0"/>
                                    </a:rPr>
                                    <m:t>𝜃</m:t>
                                  </m:r>
                                </m:e>
                              </m:d>
                            </m:e>
                            <m:sup>
                              <m:r>
                                <a:rPr lang="zh-CN" altLang="en-US" b="0" i="1">
                                  <a:latin typeface="Cambria Math" panose="02040503050406030204" pitchFamily="18" charset="0"/>
                                </a:rPr>
                                <m:t>𝐻</m:t>
                              </m:r>
                            </m:sup>
                          </m:sSup>
                          <m:r>
                            <a:rPr lang="zh-CN" altLang="en-US" b="1" i="0">
                              <a:latin typeface="Cambria Math" panose="02040503050406030204" pitchFamily="18" charset="0"/>
                            </a:rPr>
                            <m:t>𝐑</m:t>
                          </m:r>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𝑘</m:t>
                                  </m:r>
                                </m:sub>
                              </m:sSub>
                            </m:e>
                          </m:d>
                          <m:r>
                            <a:rPr lang="zh-CN" altLang="en-US" b="1" i="0">
                              <a:latin typeface="Cambria Math" panose="02040503050406030204" pitchFamily="18" charset="0"/>
                            </a:rPr>
                            <m:t>𝐚</m:t>
                          </m:r>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𝑘</m:t>
                                  </m:r>
                                </m:sub>
                              </m:sSub>
                              <m:r>
                                <a:rPr lang="zh-CN" altLang="en-US" b="0" i="0">
                                  <a:latin typeface="Cambria Math" panose="02040503050406030204" pitchFamily="18" charset="0"/>
                                </a:rPr>
                                <m:t>,</m:t>
                              </m:r>
                              <m:r>
                                <a:rPr lang="zh-CN" altLang="en-US" b="0" i="1">
                                  <a:latin typeface="Cambria Math" panose="02040503050406030204" pitchFamily="18" charset="0"/>
                                </a:rPr>
                                <m:t>𝜃</m:t>
                              </m:r>
                            </m:e>
                          </m:d>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058469" y="2259528"/>
                <a:ext cx="3531736" cy="871201"/>
              </a:xfrm>
              <a:prstGeom prst="rect">
                <a:avLst/>
              </a:prstGeom>
              <a:blipFill rotWithShape="0">
                <a:blip r:embed="rId3"/>
                <a:stretch>
                  <a:fillRect/>
                </a:stretch>
              </a:blipFill>
            </p:spPr>
            <p:txBody>
              <a:bodyPr/>
              <a:lstStyle/>
              <a:p>
                <a:r>
                  <a:rPr lang="zh-CN" altLang="en-US">
                    <a:noFill/>
                  </a:rPr>
                  <a:t> </a:t>
                </a:r>
              </a:p>
            </p:txBody>
          </p:sp>
        </mc:Fallback>
      </mc:AlternateContent>
      <p:sp>
        <p:nvSpPr>
          <p:cNvPr id="12" name="矩形 11"/>
          <p:cNvSpPr/>
          <p:nvPr/>
        </p:nvSpPr>
        <p:spPr>
          <a:xfrm>
            <a:off x="608950" y="3334009"/>
            <a:ext cx="9407696" cy="369332"/>
          </a:xfrm>
          <a:prstGeom prst="rect">
            <a:avLst/>
          </a:prstGeom>
        </p:spPr>
        <p:txBody>
          <a:bodyPr wrap="square">
            <a:spAutoFit/>
          </a:bodyPr>
          <a:lstStyle/>
          <a:p>
            <a:r>
              <a:rPr lang="zh-CN" altLang="en-US" dirty="0" smtClean="0"/>
              <a:t>宽带</a:t>
            </a:r>
            <a:r>
              <a:rPr lang="en-US" altLang="zh-CN" dirty="0" smtClean="0"/>
              <a:t>Capon</a:t>
            </a:r>
            <a:r>
              <a:rPr lang="zh-CN" altLang="en-US" dirty="0" smtClean="0"/>
              <a:t>算法</a:t>
            </a:r>
            <a:endParaRPr lang="en-US" altLang="zh-CN" dirty="0" smtClean="0"/>
          </a:p>
        </p:txBody>
      </p:sp>
      <p:pic>
        <p:nvPicPr>
          <p:cNvPr id="15" name="图片 14"/>
          <p:cNvPicPr>
            <a:picLocks noChangeAspect="1"/>
          </p:cNvPicPr>
          <p:nvPr/>
        </p:nvPicPr>
        <p:blipFill>
          <a:blip r:embed="rId4"/>
          <a:stretch>
            <a:fillRect/>
          </a:stretch>
        </p:blipFill>
        <p:spPr>
          <a:xfrm>
            <a:off x="2369011" y="3828786"/>
            <a:ext cx="5445437" cy="1023082"/>
          </a:xfrm>
          <a:prstGeom prst="rect">
            <a:avLst/>
          </a:prstGeom>
        </p:spPr>
      </p:pic>
      <p:sp>
        <p:nvSpPr>
          <p:cNvPr id="16" name="矩形 15"/>
          <p:cNvSpPr/>
          <p:nvPr/>
        </p:nvSpPr>
        <p:spPr>
          <a:xfrm>
            <a:off x="608950" y="4920032"/>
            <a:ext cx="9407696" cy="369332"/>
          </a:xfrm>
          <a:prstGeom prst="rect">
            <a:avLst/>
          </a:prstGeom>
        </p:spPr>
        <p:txBody>
          <a:bodyPr wrap="square">
            <a:spAutoFit/>
          </a:bodyPr>
          <a:lstStyle/>
          <a:p>
            <a:r>
              <a:rPr lang="zh-CN" altLang="en-US" dirty="0" smtClean="0"/>
              <a:t>宽带</a:t>
            </a:r>
            <a:r>
              <a:rPr lang="en-US" altLang="zh-CN" dirty="0" smtClean="0"/>
              <a:t>MUSIC</a:t>
            </a:r>
            <a:r>
              <a:rPr lang="zh-CN" altLang="en-US" dirty="0" smtClean="0"/>
              <a:t>算法</a:t>
            </a:r>
            <a:endParaRPr lang="en-US" altLang="zh-CN" dirty="0" smtClean="0"/>
          </a:p>
        </p:txBody>
      </p:sp>
      <p:pic>
        <p:nvPicPr>
          <p:cNvPr id="17" name="图片 16"/>
          <p:cNvPicPr>
            <a:picLocks noChangeAspect="1"/>
          </p:cNvPicPr>
          <p:nvPr/>
        </p:nvPicPr>
        <p:blipFill>
          <a:blip r:embed="rId5"/>
          <a:stretch>
            <a:fillRect/>
          </a:stretch>
        </p:blipFill>
        <p:spPr>
          <a:xfrm>
            <a:off x="2228479" y="5346645"/>
            <a:ext cx="6512522" cy="1155093"/>
          </a:xfrm>
          <a:prstGeom prst="rect">
            <a:avLst/>
          </a:prstGeom>
        </p:spPr>
      </p:pic>
      <p:pic>
        <p:nvPicPr>
          <p:cNvPr id="18" name="图片 17"/>
          <p:cNvPicPr>
            <a:picLocks noChangeAspect="1"/>
          </p:cNvPicPr>
          <p:nvPr/>
        </p:nvPicPr>
        <p:blipFill>
          <a:blip r:embed="rId6"/>
          <a:stretch>
            <a:fillRect/>
          </a:stretch>
        </p:blipFill>
        <p:spPr>
          <a:xfrm>
            <a:off x="2228479" y="6913452"/>
            <a:ext cx="6875551" cy="781062"/>
          </a:xfrm>
          <a:prstGeom prst="rect">
            <a:avLst/>
          </a:prstGeom>
        </p:spPr>
      </p:pic>
    </p:spTree>
    <p:extLst>
      <p:ext uri="{BB962C8B-B14F-4D97-AF65-F5344CB8AC3E}">
        <p14:creationId xmlns:p14="http://schemas.microsoft.com/office/powerpoint/2010/main" val="26977888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608950" y="1399677"/>
            <a:ext cx="9407696" cy="369332"/>
          </a:xfrm>
          <a:prstGeom prst="rect">
            <a:avLst/>
          </a:prstGeom>
        </p:spPr>
        <p:txBody>
          <a:bodyPr wrap="square">
            <a:spAutoFit/>
          </a:bodyPr>
          <a:lstStyle/>
          <a:p>
            <a:r>
              <a:rPr lang="zh-CN" altLang="en-US" dirty="0" smtClean="0"/>
              <a:t>传统阵列算法介绍：宽带信号</a:t>
            </a:r>
            <a:endParaRPr lang="zh-CN" altLang="en-US" dirty="0"/>
          </a:p>
        </p:txBody>
      </p:sp>
      <p:pic>
        <p:nvPicPr>
          <p:cNvPr id="3" name="图片 2"/>
          <p:cNvPicPr>
            <a:picLocks noChangeAspect="1"/>
          </p:cNvPicPr>
          <p:nvPr/>
        </p:nvPicPr>
        <p:blipFill>
          <a:blip r:embed="rId3"/>
          <a:stretch>
            <a:fillRect/>
          </a:stretch>
        </p:blipFill>
        <p:spPr>
          <a:xfrm>
            <a:off x="1914330" y="1996647"/>
            <a:ext cx="6796936" cy="5103243"/>
          </a:xfrm>
          <a:prstGeom prst="rect">
            <a:avLst/>
          </a:prstGeom>
        </p:spPr>
      </p:pic>
      <p:sp>
        <p:nvSpPr>
          <p:cNvPr id="4" name="文本框 3"/>
          <p:cNvSpPr txBox="1"/>
          <p:nvPr/>
        </p:nvSpPr>
        <p:spPr>
          <a:xfrm>
            <a:off x="4574055" y="7020390"/>
            <a:ext cx="2123790" cy="369332"/>
          </a:xfrm>
          <a:prstGeom prst="rect">
            <a:avLst/>
          </a:prstGeom>
          <a:noFill/>
        </p:spPr>
        <p:txBody>
          <a:bodyPr wrap="square" rtlCol="0">
            <a:spAutoFit/>
          </a:bodyPr>
          <a:lstStyle/>
          <a:p>
            <a:r>
              <a:rPr lang="zh-CN" altLang="en-US" dirty="0" smtClean="0"/>
              <a:t>宽带</a:t>
            </a:r>
            <a:r>
              <a:rPr lang="en-US" altLang="zh-CN" dirty="0" smtClean="0"/>
              <a:t>MUSIC</a:t>
            </a:r>
            <a:r>
              <a:rPr lang="zh-CN" altLang="en-US" dirty="0" smtClean="0"/>
              <a:t>算法</a:t>
            </a:r>
            <a:endParaRPr lang="zh-CN" altLang="en-US" dirty="0"/>
          </a:p>
        </p:txBody>
      </p:sp>
    </p:spTree>
    <p:extLst>
      <p:ext uri="{BB962C8B-B14F-4D97-AF65-F5344CB8AC3E}">
        <p14:creationId xmlns:p14="http://schemas.microsoft.com/office/powerpoint/2010/main" val="30418975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685149" y="1435899"/>
            <a:ext cx="9407696" cy="369332"/>
          </a:xfrm>
          <a:prstGeom prst="rect">
            <a:avLst/>
          </a:prstGeom>
        </p:spPr>
        <p:txBody>
          <a:bodyPr wrap="square">
            <a:spAutoFit/>
          </a:bodyPr>
          <a:lstStyle/>
          <a:p>
            <a:r>
              <a:rPr lang="zh-CN" altLang="en-US" dirty="0" smtClean="0"/>
              <a:t>传统阵列算法介绍：宽带信号</a:t>
            </a:r>
            <a:endParaRPr lang="zh-CN" altLang="en-US" dirty="0"/>
          </a:p>
        </p:txBody>
      </p:sp>
      <p:sp>
        <p:nvSpPr>
          <p:cNvPr id="8" name="矩形 7"/>
          <p:cNvSpPr/>
          <p:nvPr/>
        </p:nvSpPr>
        <p:spPr>
          <a:xfrm>
            <a:off x="685149" y="1862512"/>
            <a:ext cx="9407696" cy="369332"/>
          </a:xfrm>
          <a:prstGeom prst="rect">
            <a:avLst/>
          </a:prstGeom>
        </p:spPr>
        <p:txBody>
          <a:bodyPr wrap="square">
            <a:spAutoFit/>
          </a:bodyPr>
          <a:lstStyle/>
          <a:p>
            <a:r>
              <a:rPr lang="zh-CN" altLang="en-US" dirty="0" smtClean="0"/>
              <a:t>相干子空间方法</a:t>
            </a:r>
            <a:endParaRPr lang="zh-CN" altLang="en-US" dirty="0"/>
          </a:p>
        </p:txBody>
      </p:sp>
      <p:sp>
        <p:nvSpPr>
          <p:cNvPr id="11" name="矩形 10"/>
          <p:cNvSpPr/>
          <p:nvPr/>
        </p:nvSpPr>
        <p:spPr>
          <a:xfrm>
            <a:off x="685148" y="4925323"/>
            <a:ext cx="9407696" cy="369332"/>
          </a:xfrm>
          <a:prstGeom prst="rect">
            <a:avLst/>
          </a:prstGeom>
        </p:spPr>
        <p:txBody>
          <a:bodyPr wrap="square">
            <a:spAutoFit/>
          </a:bodyPr>
          <a:lstStyle/>
          <a:p>
            <a:r>
              <a:rPr lang="en-US" altLang="zh-CN" dirty="0" smtClean="0"/>
              <a:t>RSS</a:t>
            </a:r>
            <a:r>
              <a:rPr lang="zh-CN" altLang="en-US" dirty="0" smtClean="0"/>
              <a:t>算法</a:t>
            </a:r>
            <a:endParaRPr lang="zh-CN" altLang="en-US" dirty="0"/>
          </a:p>
        </p:txBody>
      </p:sp>
      <p:pic>
        <p:nvPicPr>
          <p:cNvPr id="4" name="图片 3"/>
          <p:cNvPicPr>
            <a:picLocks noChangeAspect="1"/>
          </p:cNvPicPr>
          <p:nvPr/>
        </p:nvPicPr>
        <p:blipFill>
          <a:blip r:embed="rId3"/>
          <a:stretch>
            <a:fillRect/>
          </a:stretch>
        </p:blipFill>
        <p:spPr>
          <a:xfrm>
            <a:off x="3788369" y="2223915"/>
            <a:ext cx="3201257" cy="572046"/>
          </a:xfrm>
          <a:prstGeom prst="rect">
            <a:avLst/>
          </a:prstGeom>
        </p:spPr>
      </p:pic>
      <p:pic>
        <p:nvPicPr>
          <p:cNvPr id="5" name="图片 4"/>
          <p:cNvPicPr>
            <a:picLocks noChangeAspect="1"/>
          </p:cNvPicPr>
          <p:nvPr/>
        </p:nvPicPr>
        <p:blipFill>
          <a:blip r:embed="rId4"/>
          <a:stretch>
            <a:fillRect/>
          </a:stretch>
        </p:blipFill>
        <p:spPr>
          <a:xfrm>
            <a:off x="4003582" y="2695052"/>
            <a:ext cx="2497200" cy="484039"/>
          </a:xfrm>
          <a:prstGeom prst="rect">
            <a:avLst/>
          </a:prstGeom>
        </p:spPr>
      </p:pic>
      <p:pic>
        <p:nvPicPr>
          <p:cNvPr id="7" name="图片 6"/>
          <p:cNvPicPr>
            <a:picLocks noChangeAspect="1"/>
          </p:cNvPicPr>
          <p:nvPr/>
        </p:nvPicPr>
        <p:blipFill>
          <a:blip r:embed="rId5"/>
          <a:stretch>
            <a:fillRect/>
          </a:stretch>
        </p:blipFill>
        <p:spPr>
          <a:xfrm>
            <a:off x="2485149" y="3171651"/>
            <a:ext cx="6215498" cy="1144091"/>
          </a:xfrm>
          <a:prstGeom prst="rect">
            <a:avLst/>
          </a:prstGeom>
        </p:spPr>
      </p:pic>
      <p:pic>
        <p:nvPicPr>
          <p:cNvPr id="9" name="图片 8"/>
          <p:cNvPicPr>
            <a:picLocks noChangeAspect="1"/>
          </p:cNvPicPr>
          <p:nvPr/>
        </p:nvPicPr>
        <p:blipFill>
          <a:blip r:embed="rId6"/>
          <a:stretch>
            <a:fillRect/>
          </a:stretch>
        </p:blipFill>
        <p:spPr>
          <a:xfrm>
            <a:off x="3763343" y="5206033"/>
            <a:ext cx="2794224" cy="968077"/>
          </a:xfrm>
          <a:prstGeom prst="rect">
            <a:avLst/>
          </a:prstGeom>
        </p:spPr>
      </p:pic>
      <p:pic>
        <p:nvPicPr>
          <p:cNvPr id="10" name="图片 9"/>
          <p:cNvPicPr>
            <a:picLocks noChangeAspect="1"/>
          </p:cNvPicPr>
          <p:nvPr/>
        </p:nvPicPr>
        <p:blipFill>
          <a:blip r:embed="rId7"/>
          <a:stretch>
            <a:fillRect/>
          </a:stretch>
        </p:blipFill>
        <p:spPr>
          <a:xfrm>
            <a:off x="1652762" y="6164896"/>
            <a:ext cx="1452117" cy="539044"/>
          </a:xfrm>
          <a:prstGeom prst="rect">
            <a:avLst/>
          </a:prstGeom>
        </p:spPr>
      </p:pic>
      <p:pic>
        <p:nvPicPr>
          <p:cNvPr id="14" name="图片 13"/>
          <p:cNvPicPr>
            <a:picLocks noChangeAspect="1"/>
          </p:cNvPicPr>
          <p:nvPr/>
        </p:nvPicPr>
        <p:blipFill>
          <a:blip r:embed="rId8"/>
          <a:stretch>
            <a:fillRect/>
          </a:stretch>
        </p:blipFill>
        <p:spPr>
          <a:xfrm>
            <a:off x="3426310" y="6203398"/>
            <a:ext cx="6666535" cy="462037"/>
          </a:xfrm>
          <a:prstGeom prst="rect">
            <a:avLst/>
          </a:prstGeom>
        </p:spPr>
      </p:pic>
    </p:spTree>
    <p:extLst>
      <p:ext uri="{BB962C8B-B14F-4D97-AF65-F5344CB8AC3E}">
        <p14:creationId xmlns:p14="http://schemas.microsoft.com/office/powerpoint/2010/main" val="17716364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608950" y="1434338"/>
            <a:ext cx="9407696" cy="369332"/>
          </a:xfrm>
          <a:prstGeom prst="rect">
            <a:avLst/>
          </a:prstGeom>
        </p:spPr>
        <p:txBody>
          <a:bodyPr wrap="square">
            <a:spAutoFit/>
          </a:bodyPr>
          <a:lstStyle/>
          <a:p>
            <a:r>
              <a:rPr lang="zh-CN" altLang="en-US" dirty="0" smtClean="0"/>
              <a:t>传统阵列算法介绍：宽带信号</a:t>
            </a:r>
            <a:endParaRPr lang="zh-CN" altLang="en-US" dirty="0"/>
          </a:p>
        </p:txBody>
      </p:sp>
      <p:sp>
        <p:nvSpPr>
          <p:cNvPr id="8" name="矩形 7"/>
          <p:cNvSpPr/>
          <p:nvPr/>
        </p:nvSpPr>
        <p:spPr>
          <a:xfrm>
            <a:off x="608950" y="1860951"/>
            <a:ext cx="9407696" cy="369332"/>
          </a:xfrm>
          <a:prstGeom prst="rect">
            <a:avLst/>
          </a:prstGeom>
        </p:spPr>
        <p:txBody>
          <a:bodyPr wrap="square">
            <a:spAutoFit/>
          </a:bodyPr>
          <a:lstStyle/>
          <a:p>
            <a:r>
              <a:rPr lang="zh-CN" altLang="en-US" dirty="0" smtClean="0"/>
              <a:t>相干子空间方法</a:t>
            </a:r>
            <a:endParaRPr lang="zh-CN" altLang="en-US" dirty="0"/>
          </a:p>
        </p:txBody>
      </p:sp>
      <p:pic>
        <p:nvPicPr>
          <p:cNvPr id="3" name="图片 2"/>
          <p:cNvPicPr>
            <a:picLocks noChangeAspect="1"/>
          </p:cNvPicPr>
          <p:nvPr/>
        </p:nvPicPr>
        <p:blipFill>
          <a:blip r:embed="rId3"/>
          <a:stretch>
            <a:fillRect/>
          </a:stretch>
        </p:blipFill>
        <p:spPr>
          <a:xfrm>
            <a:off x="1506623" y="2287564"/>
            <a:ext cx="7201441" cy="5406950"/>
          </a:xfrm>
          <a:prstGeom prst="rect">
            <a:avLst/>
          </a:prstGeom>
        </p:spPr>
      </p:pic>
    </p:spTree>
    <p:extLst>
      <p:ext uri="{BB962C8B-B14F-4D97-AF65-F5344CB8AC3E}">
        <p14:creationId xmlns:p14="http://schemas.microsoft.com/office/powerpoint/2010/main" val="15959187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608950" y="1474634"/>
            <a:ext cx="9407696" cy="369332"/>
          </a:xfrm>
          <a:prstGeom prst="rect">
            <a:avLst/>
          </a:prstGeom>
        </p:spPr>
        <p:txBody>
          <a:bodyPr wrap="square">
            <a:spAutoFit/>
          </a:bodyPr>
          <a:lstStyle/>
          <a:p>
            <a:r>
              <a:rPr lang="zh-CN" altLang="en-US" dirty="0" smtClean="0"/>
              <a:t>传统阵列算法介绍：宽带信号</a:t>
            </a:r>
            <a:endParaRPr lang="zh-CN" altLang="en-US" dirty="0"/>
          </a:p>
        </p:txBody>
      </p:sp>
      <p:pic>
        <p:nvPicPr>
          <p:cNvPr id="4" name="图片 3"/>
          <p:cNvPicPr>
            <a:picLocks noChangeAspect="1"/>
          </p:cNvPicPr>
          <p:nvPr/>
        </p:nvPicPr>
        <p:blipFill>
          <a:blip r:embed="rId5"/>
          <a:stretch>
            <a:fillRect/>
          </a:stretch>
        </p:blipFill>
        <p:spPr>
          <a:xfrm>
            <a:off x="3064043" y="2241930"/>
            <a:ext cx="4882598" cy="4004822"/>
          </a:xfrm>
          <a:prstGeom prst="rect">
            <a:avLst/>
          </a:prstGeom>
        </p:spPr>
      </p:pic>
      <p:pic>
        <p:nvPicPr>
          <p:cNvPr id="3" name="sai_rea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28013" y="2360654"/>
            <a:ext cx="609600" cy="609600"/>
          </a:xfrm>
          <a:prstGeom prst="rect">
            <a:avLst/>
          </a:prstGeom>
        </p:spPr>
      </p:pic>
    </p:spTree>
    <p:extLst>
      <p:ext uri="{BB962C8B-B14F-4D97-AF65-F5344CB8AC3E}">
        <p14:creationId xmlns:p14="http://schemas.microsoft.com/office/powerpoint/2010/main" val="31560161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532752" y="1476809"/>
            <a:ext cx="9407696" cy="369332"/>
          </a:xfrm>
          <a:prstGeom prst="rect">
            <a:avLst/>
          </a:prstGeom>
        </p:spPr>
        <p:txBody>
          <a:bodyPr wrap="square">
            <a:spAutoFit/>
          </a:bodyPr>
          <a:lstStyle/>
          <a:p>
            <a:r>
              <a:rPr lang="zh-CN" altLang="en-US" dirty="0" smtClean="0"/>
              <a:t>传统阵列算法介绍：宽带信号</a:t>
            </a:r>
            <a:endParaRPr lang="zh-CN" altLang="en-US" dirty="0"/>
          </a:p>
        </p:txBody>
      </p:sp>
      <p:pic>
        <p:nvPicPr>
          <p:cNvPr id="3" name="图片 2"/>
          <p:cNvPicPr>
            <a:picLocks noChangeAspect="1"/>
          </p:cNvPicPr>
          <p:nvPr/>
        </p:nvPicPr>
        <p:blipFill>
          <a:blip r:embed="rId3"/>
          <a:stretch>
            <a:fillRect/>
          </a:stretch>
        </p:blipFill>
        <p:spPr>
          <a:xfrm>
            <a:off x="807082" y="2497678"/>
            <a:ext cx="8238490" cy="2460222"/>
          </a:xfrm>
          <a:prstGeom prst="rect">
            <a:avLst/>
          </a:prstGeom>
        </p:spPr>
      </p:pic>
      <p:pic>
        <p:nvPicPr>
          <p:cNvPr id="5" name="图片 4"/>
          <p:cNvPicPr>
            <a:picLocks noChangeAspect="1"/>
          </p:cNvPicPr>
          <p:nvPr/>
        </p:nvPicPr>
        <p:blipFill>
          <a:blip r:embed="rId4"/>
          <a:stretch>
            <a:fillRect/>
          </a:stretch>
        </p:blipFill>
        <p:spPr>
          <a:xfrm>
            <a:off x="807082" y="4957901"/>
            <a:ext cx="8250226" cy="2660415"/>
          </a:xfrm>
          <a:prstGeom prst="rect">
            <a:avLst/>
          </a:prstGeom>
        </p:spPr>
      </p:pic>
    </p:spTree>
    <p:extLst>
      <p:ext uri="{BB962C8B-B14F-4D97-AF65-F5344CB8AC3E}">
        <p14:creationId xmlns:p14="http://schemas.microsoft.com/office/powerpoint/2010/main" val="2193574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语音信号处理基本概念</a:t>
            </a:r>
          </a:p>
        </p:txBody>
      </p:sp>
      <p:sp>
        <p:nvSpPr>
          <p:cNvPr id="3" name="文本框 2"/>
          <p:cNvSpPr txBox="1"/>
          <p:nvPr/>
        </p:nvSpPr>
        <p:spPr>
          <a:xfrm>
            <a:off x="1280821" y="1144161"/>
            <a:ext cx="9309444" cy="369332"/>
          </a:xfrm>
          <a:prstGeom prst="rect">
            <a:avLst/>
          </a:prstGeom>
          <a:noFill/>
        </p:spPr>
        <p:txBody>
          <a:bodyPr wrap="square" rtlCol="0">
            <a:spAutoFit/>
          </a:bodyPr>
          <a:lstStyle/>
          <a:p>
            <a:endParaRPr lang="zh-CN" altLang="en-US" dirty="0"/>
          </a:p>
        </p:txBody>
      </p:sp>
      <p:sp>
        <p:nvSpPr>
          <p:cNvPr id="5" name="文本框 4"/>
          <p:cNvSpPr txBox="1"/>
          <p:nvPr/>
        </p:nvSpPr>
        <p:spPr>
          <a:xfrm>
            <a:off x="639849" y="1478843"/>
            <a:ext cx="8425170" cy="369332"/>
          </a:xfrm>
          <a:prstGeom prst="rect">
            <a:avLst/>
          </a:prstGeom>
          <a:noFill/>
        </p:spPr>
        <p:txBody>
          <a:bodyPr wrap="square" rtlCol="0">
            <a:spAutoFit/>
          </a:bodyPr>
          <a:lstStyle/>
          <a:p>
            <a:r>
              <a:rPr lang="zh-CN" altLang="en-US" dirty="0" smtClean="0"/>
              <a:t>典型窗函数</a:t>
            </a:r>
            <a:endParaRPr lang="zh-CN" altLang="en-US" dirty="0"/>
          </a:p>
        </p:txBody>
      </p:sp>
      <p:pic>
        <p:nvPicPr>
          <p:cNvPr id="6" name="图片 5"/>
          <p:cNvPicPr>
            <a:picLocks noChangeAspect="1"/>
          </p:cNvPicPr>
          <p:nvPr/>
        </p:nvPicPr>
        <p:blipFill>
          <a:blip r:embed="rId3"/>
          <a:stretch>
            <a:fillRect/>
          </a:stretch>
        </p:blipFill>
        <p:spPr>
          <a:xfrm>
            <a:off x="1180676" y="1970832"/>
            <a:ext cx="7172575" cy="1749141"/>
          </a:xfrm>
          <a:prstGeom prst="rect">
            <a:avLst/>
          </a:prstGeom>
        </p:spPr>
      </p:pic>
      <p:pic>
        <p:nvPicPr>
          <p:cNvPr id="8" name="图片 7"/>
          <p:cNvPicPr>
            <a:picLocks noChangeAspect="1"/>
          </p:cNvPicPr>
          <p:nvPr/>
        </p:nvPicPr>
        <p:blipFill>
          <a:blip r:embed="rId4"/>
          <a:stretch>
            <a:fillRect/>
          </a:stretch>
        </p:blipFill>
        <p:spPr>
          <a:xfrm>
            <a:off x="571128" y="3965898"/>
            <a:ext cx="8724394" cy="3500022"/>
          </a:xfrm>
          <a:prstGeom prst="rect">
            <a:avLst/>
          </a:prstGeom>
        </p:spPr>
      </p:pic>
    </p:spTree>
    <p:extLst>
      <p:ext uri="{BB962C8B-B14F-4D97-AF65-F5344CB8AC3E}">
        <p14:creationId xmlns:p14="http://schemas.microsoft.com/office/powerpoint/2010/main" val="38215010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573608" y="1599041"/>
            <a:ext cx="9407696" cy="369332"/>
          </a:xfrm>
          <a:prstGeom prst="rect">
            <a:avLst/>
          </a:prstGeom>
        </p:spPr>
        <p:txBody>
          <a:bodyPr wrap="square">
            <a:spAutoFit/>
          </a:bodyPr>
          <a:lstStyle/>
          <a:p>
            <a:r>
              <a:rPr lang="zh-CN" altLang="en-US" dirty="0" smtClean="0"/>
              <a:t>传统阵列算法介绍：</a:t>
            </a:r>
            <a:r>
              <a:rPr lang="en-US" altLang="zh-CN" dirty="0" smtClean="0"/>
              <a:t>GCC</a:t>
            </a:r>
            <a:r>
              <a:rPr lang="zh-CN" altLang="en-US" dirty="0" smtClean="0"/>
              <a:t>算法，波束形成算法，特征子空间算法</a:t>
            </a:r>
            <a:endParaRPr lang="zh-CN" altLang="en-US" dirty="0"/>
          </a:p>
        </p:txBody>
      </p:sp>
      <p:sp>
        <p:nvSpPr>
          <p:cNvPr id="9" name="矩形 8"/>
          <p:cNvSpPr/>
          <p:nvPr/>
        </p:nvSpPr>
        <p:spPr>
          <a:xfrm>
            <a:off x="598173" y="2025654"/>
            <a:ext cx="3429652" cy="369332"/>
          </a:xfrm>
          <a:prstGeom prst="rect">
            <a:avLst/>
          </a:prstGeom>
        </p:spPr>
        <p:txBody>
          <a:bodyPr wrap="square">
            <a:spAutoFit/>
          </a:bodyPr>
          <a:lstStyle/>
          <a:p>
            <a:r>
              <a:rPr lang="en-US" altLang="zh-CN" dirty="0" smtClean="0"/>
              <a:t>GCC</a:t>
            </a:r>
            <a:r>
              <a:rPr lang="zh-CN" altLang="en-US" dirty="0" smtClean="0"/>
              <a:t>算法</a:t>
            </a:r>
            <a:endParaRPr lang="zh-CN" altLang="en-US" dirty="0"/>
          </a:p>
        </p:txBody>
      </p:sp>
      <p:pic>
        <p:nvPicPr>
          <p:cNvPr id="3" name="图片 2"/>
          <p:cNvPicPr>
            <a:picLocks noChangeAspect="1"/>
          </p:cNvPicPr>
          <p:nvPr/>
        </p:nvPicPr>
        <p:blipFill>
          <a:blip r:embed="rId3"/>
          <a:stretch>
            <a:fillRect/>
          </a:stretch>
        </p:blipFill>
        <p:spPr>
          <a:xfrm>
            <a:off x="401667" y="2452266"/>
            <a:ext cx="3036243" cy="1045084"/>
          </a:xfrm>
          <a:prstGeom prst="rect">
            <a:avLst/>
          </a:prstGeom>
        </p:spPr>
      </p:pic>
      <p:pic>
        <p:nvPicPr>
          <p:cNvPr id="4" name="图片 3"/>
          <p:cNvPicPr>
            <a:picLocks noChangeAspect="1"/>
          </p:cNvPicPr>
          <p:nvPr/>
        </p:nvPicPr>
        <p:blipFill>
          <a:blip r:embed="rId4"/>
          <a:stretch>
            <a:fillRect/>
          </a:stretch>
        </p:blipFill>
        <p:spPr>
          <a:xfrm>
            <a:off x="3520256" y="2543353"/>
            <a:ext cx="3091247" cy="671053"/>
          </a:xfrm>
          <a:prstGeom prst="rect">
            <a:avLst/>
          </a:prstGeom>
        </p:spPr>
      </p:pic>
      <p:pic>
        <p:nvPicPr>
          <p:cNvPr id="5" name="图片 4"/>
          <p:cNvPicPr>
            <a:picLocks noChangeAspect="1"/>
          </p:cNvPicPr>
          <p:nvPr/>
        </p:nvPicPr>
        <p:blipFill>
          <a:blip r:embed="rId5"/>
          <a:stretch>
            <a:fillRect/>
          </a:stretch>
        </p:blipFill>
        <p:spPr>
          <a:xfrm>
            <a:off x="7223728" y="2598357"/>
            <a:ext cx="2420194" cy="561045"/>
          </a:xfrm>
          <a:prstGeom prst="rect">
            <a:avLst/>
          </a:prstGeom>
        </p:spPr>
      </p:pic>
      <p:pic>
        <p:nvPicPr>
          <p:cNvPr id="7" name="图片 6"/>
          <p:cNvPicPr>
            <a:picLocks noChangeAspect="1"/>
          </p:cNvPicPr>
          <p:nvPr/>
        </p:nvPicPr>
        <p:blipFill>
          <a:blip r:embed="rId6"/>
          <a:stretch>
            <a:fillRect/>
          </a:stretch>
        </p:blipFill>
        <p:spPr>
          <a:xfrm>
            <a:off x="2797629" y="3673998"/>
            <a:ext cx="4536500" cy="510161"/>
          </a:xfrm>
          <a:prstGeom prst="rect">
            <a:avLst/>
          </a:prstGeom>
        </p:spPr>
      </p:pic>
      <p:pic>
        <p:nvPicPr>
          <p:cNvPr id="11" name="图片 10"/>
          <p:cNvPicPr>
            <a:picLocks noChangeAspect="1"/>
          </p:cNvPicPr>
          <p:nvPr/>
        </p:nvPicPr>
        <p:blipFill>
          <a:blip r:embed="rId7"/>
          <a:stretch>
            <a:fillRect/>
          </a:stretch>
        </p:blipFill>
        <p:spPr>
          <a:xfrm>
            <a:off x="1768175" y="4807747"/>
            <a:ext cx="7018562" cy="2277183"/>
          </a:xfrm>
          <a:prstGeom prst="rect">
            <a:avLst/>
          </a:prstGeom>
        </p:spPr>
      </p:pic>
    </p:spTree>
    <p:extLst>
      <p:ext uri="{BB962C8B-B14F-4D97-AF65-F5344CB8AC3E}">
        <p14:creationId xmlns:p14="http://schemas.microsoft.com/office/powerpoint/2010/main" val="28077988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pic>
        <p:nvPicPr>
          <p:cNvPr id="3" name="图片 2"/>
          <p:cNvPicPr>
            <a:picLocks noChangeAspect="1"/>
          </p:cNvPicPr>
          <p:nvPr/>
        </p:nvPicPr>
        <p:blipFill>
          <a:blip r:embed="rId3"/>
          <a:stretch>
            <a:fillRect/>
          </a:stretch>
        </p:blipFill>
        <p:spPr>
          <a:xfrm>
            <a:off x="380356" y="1494133"/>
            <a:ext cx="4476249" cy="3360835"/>
          </a:xfrm>
          <a:prstGeom prst="rect">
            <a:avLst/>
          </a:prstGeom>
        </p:spPr>
      </p:pic>
      <p:pic>
        <p:nvPicPr>
          <p:cNvPr id="4" name="图片 3"/>
          <p:cNvPicPr>
            <a:picLocks noChangeAspect="1"/>
          </p:cNvPicPr>
          <p:nvPr/>
        </p:nvPicPr>
        <p:blipFill>
          <a:blip r:embed="rId4"/>
          <a:stretch>
            <a:fillRect/>
          </a:stretch>
        </p:blipFill>
        <p:spPr>
          <a:xfrm>
            <a:off x="4640006" y="1541779"/>
            <a:ext cx="4440183" cy="3333758"/>
          </a:xfrm>
          <a:prstGeom prst="rect">
            <a:avLst/>
          </a:prstGeom>
        </p:spPr>
      </p:pic>
      <p:pic>
        <p:nvPicPr>
          <p:cNvPr id="6" name="图片 5"/>
          <p:cNvPicPr>
            <a:picLocks noChangeAspect="1"/>
          </p:cNvPicPr>
          <p:nvPr/>
        </p:nvPicPr>
        <p:blipFill>
          <a:blip r:embed="rId5"/>
          <a:stretch>
            <a:fillRect/>
          </a:stretch>
        </p:blipFill>
        <p:spPr>
          <a:xfrm>
            <a:off x="380356" y="4596992"/>
            <a:ext cx="4430006" cy="3326116"/>
          </a:xfrm>
          <a:prstGeom prst="rect">
            <a:avLst/>
          </a:prstGeom>
        </p:spPr>
      </p:pic>
      <p:pic>
        <p:nvPicPr>
          <p:cNvPr id="7" name="图片 6"/>
          <p:cNvPicPr>
            <a:picLocks noChangeAspect="1"/>
          </p:cNvPicPr>
          <p:nvPr/>
        </p:nvPicPr>
        <p:blipFill>
          <a:blip r:embed="rId6"/>
          <a:stretch>
            <a:fillRect/>
          </a:stretch>
        </p:blipFill>
        <p:spPr>
          <a:xfrm>
            <a:off x="4759543" y="4638046"/>
            <a:ext cx="4320646" cy="3244006"/>
          </a:xfrm>
          <a:prstGeom prst="rect">
            <a:avLst/>
          </a:prstGeom>
        </p:spPr>
      </p:pic>
      <p:sp>
        <p:nvSpPr>
          <p:cNvPr id="8" name="文本框 7"/>
          <p:cNvSpPr txBox="1"/>
          <p:nvPr/>
        </p:nvSpPr>
        <p:spPr>
          <a:xfrm>
            <a:off x="9080189" y="2896082"/>
            <a:ext cx="919931" cy="369332"/>
          </a:xfrm>
          <a:prstGeom prst="rect">
            <a:avLst/>
          </a:prstGeom>
          <a:noFill/>
        </p:spPr>
        <p:txBody>
          <a:bodyPr wrap="square" rtlCol="0">
            <a:spAutoFit/>
          </a:bodyPr>
          <a:lstStyle/>
          <a:p>
            <a:r>
              <a:rPr lang="en-US" altLang="zh-CN" dirty="0" smtClean="0"/>
              <a:t>1017</a:t>
            </a:r>
          </a:p>
        </p:txBody>
      </p:sp>
      <p:sp>
        <p:nvSpPr>
          <p:cNvPr id="9" name="文本框 8"/>
          <p:cNvSpPr txBox="1"/>
          <p:nvPr/>
        </p:nvSpPr>
        <p:spPr>
          <a:xfrm>
            <a:off x="9080188" y="5833436"/>
            <a:ext cx="1101646" cy="369332"/>
          </a:xfrm>
          <a:prstGeom prst="rect">
            <a:avLst/>
          </a:prstGeom>
          <a:noFill/>
        </p:spPr>
        <p:txBody>
          <a:bodyPr wrap="square" rtlCol="0">
            <a:spAutoFit/>
          </a:bodyPr>
          <a:lstStyle/>
          <a:p>
            <a:r>
              <a:rPr lang="en-US" altLang="zh-CN" dirty="0" smtClean="0"/>
              <a:t>1017.3</a:t>
            </a:r>
          </a:p>
        </p:txBody>
      </p:sp>
    </p:spTree>
    <p:extLst>
      <p:ext uri="{BB962C8B-B14F-4D97-AF65-F5344CB8AC3E}">
        <p14:creationId xmlns:p14="http://schemas.microsoft.com/office/powerpoint/2010/main" val="12929087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158" y="150912"/>
            <a:ext cx="7923213" cy="968375"/>
          </a:xfrm>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pic>
        <p:nvPicPr>
          <p:cNvPr id="5" name="图片 4"/>
          <p:cNvPicPr>
            <a:picLocks noChangeAspect="1"/>
          </p:cNvPicPr>
          <p:nvPr/>
        </p:nvPicPr>
        <p:blipFill>
          <a:blip r:embed="rId3"/>
          <a:stretch>
            <a:fillRect/>
          </a:stretch>
        </p:blipFill>
        <p:spPr>
          <a:xfrm>
            <a:off x="-634" y="912892"/>
            <a:ext cx="9821727" cy="2526139"/>
          </a:xfrm>
          <a:prstGeom prst="rect">
            <a:avLst/>
          </a:prstGeom>
        </p:spPr>
      </p:pic>
      <p:pic>
        <p:nvPicPr>
          <p:cNvPr id="12" name="图片 11"/>
          <p:cNvPicPr>
            <a:picLocks noChangeAspect="1"/>
          </p:cNvPicPr>
          <p:nvPr/>
        </p:nvPicPr>
        <p:blipFill>
          <a:blip r:embed="rId4"/>
          <a:stretch>
            <a:fillRect/>
          </a:stretch>
        </p:blipFill>
        <p:spPr>
          <a:xfrm>
            <a:off x="50838" y="3184591"/>
            <a:ext cx="9799253" cy="2517066"/>
          </a:xfrm>
          <a:prstGeom prst="rect">
            <a:avLst/>
          </a:prstGeom>
        </p:spPr>
      </p:pic>
      <p:pic>
        <p:nvPicPr>
          <p:cNvPr id="13" name="图片 12"/>
          <p:cNvPicPr>
            <a:picLocks noChangeAspect="1"/>
          </p:cNvPicPr>
          <p:nvPr/>
        </p:nvPicPr>
        <p:blipFill>
          <a:blip r:embed="rId5"/>
          <a:stretch>
            <a:fillRect/>
          </a:stretch>
        </p:blipFill>
        <p:spPr>
          <a:xfrm>
            <a:off x="50838" y="5499023"/>
            <a:ext cx="9902198" cy="2419962"/>
          </a:xfrm>
          <a:prstGeom prst="rect">
            <a:avLst/>
          </a:prstGeom>
        </p:spPr>
      </p:pic>
    </p:spTree>
    <p:extLst>
      <p:ext uri="{BB962C8B-B14F-4D97-AF65-F5344CB8AC3E}">
        <p14:creationId xmlns:p14="http://schemas.microsoft.com/office/powerpoint/2010/main" val="3992434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6" name="矩形 5"/>
          <p:cNvSpPr/>
          <p:nvPr/>
        </p:nvSpPr>
        <p:spPr>
          <a:xfrm>
            <a:off x="608950" y="1395875"/>
            <a:ext cx="9407696" cy="369332"/>
          </a:xfrm>
          <a:prstGeom prst="rect">
            <a:avLst/>
          </a:prstGeom>
        </p:spPr>
        <p:txBody>
          <a:bodyPr wrap="square">
            <a:spAutoFit/>
          </a:bodyPr>
          <a:lstStyle/>
          <a:p>
            <a:r>
              <a:rPr lang="zh-CN" altLang="en-US" dirty="0" smtClean="0"/>
              <a:t>传统阵列算法介绍：</a:t>
            </a:r>
            <a:r>
              <a:rPr lang="en-US" altLang="zh-CN" dirty="0" smtClean="0"/>
              <a:t>GCC</a:t>
            </a:r>
            <a:r>
              <a:rPr lang="zh-CN" altLang="en-US" dirty="0" smtClean="0"/>
              <a:t>算法，波束形成算法，特征子空间算法</a:t>
            </a:r>
            <a:endParaRPr lang="zh-CN" altLang="en-US" dirty="0"/>
          </a:p>
        </p:txBody>
      </p:sp>
      <p:sp>
        <p:nvSpPr>
          <p:cNvPr id="9" name="矩形 8"/>
          <p:cNvSpPr/>
          <p:nvPr/>
        </p:nvSpPr>
        <p:spPr>
          <a:xfrm>
            <a:off x="633515" y="1822488"/>
            <a:ext cx="3429652" cy="369332"/>
          </a:xfrm>
          <a:prstGeom prst="rect">
            <a:avLst/>
          </a:prstGeom>
        </p:spPr>
        <p:txBody>
          <a:bodyPr wrap="square">
            <a:spAutoFit/>
          </a:bodyPr>
          <a:lstStyle/>
          <a:p>
            <a:r>
              <a:rPr lang="en-US" altLang="zh-CN" dirty="0" smtClean="0"/>
              <a:t>GCC</a:t>
            </a:r>
            <a:r>
              <a:rPr lang="zh-CN" altLang="en-US" dirty="0" smtClean="0"/>
              <a:t>改进算法</a:t>
            </a:r>
            <a:endParaRPr lang="zh-CN" altLang="en-US" dirty="0"/>
          </a:p>
        </p:txBody>
      </p:sp>
      <p:pic>
        <p:nvPicPr>
          <p:cNvPr id="3" name="图片 2"/>
          <p:cNvPicPr>
            <a:picLocks noChangeAspect="1"/>
          </p:cNvPicPr>
          <p:nvPr/>
        </p:nvPicPr>
        <p:blipFill>
          <a:blip r:embed="rId3"/>
          <a:stretch>
            <a:fillRect/>
          </a:stretch>
        </p:blipFill>
        <p:spPr>
          <a:xfrm>
            <a:off x="2601081" y="2249101"/>
            <a:ext cx="5423435" cy="616049"/>
          </a:xfrm>
          <a:prstGeom prst="rect">
            <a:avLst/>
          </a:prstGeom>
        </p:spPr>
      </p:pic>
      <p:sp>
        <p:nvSpPr>
          <p:cNvPr id="7" name="矩形 6"/>
          <p:cNvSpPr/>
          <p:nvPr/>
        </p:nvSpPr>
        <p:spPr>
          <a:xfrm>
            <a:off x="886255" y="3289161"/>
            <a:ext cx="3429652" cy="369332"/>
          </a:xfrm>
          <a:prstGeom prst="rect">
            <a:avLst/>
          </a:prstGeom>
        </p:spPr>
        <p:txBody>
          <a:bodyPr wrap="square">
            <a:spAutoFit/>
          </a:bodyPr>
          <a:lstStyle/>
          <a:p>
            <a:r>
              <a:rPr lang="en-US" altLang="zh-CN" dirty="0" smtClean="0"/>
              <a:t>Roth</a:t>
            </a:r>
            <a:r>
              <a:rPr lang="zh-CN" altLang="en-US" dirty="0" smtClean="0"/>
              <a:t>算法</a:t>
            </a:r>
            <a:endParaRPr lang="zh-CN" altLang="en-US" dirty="0"/>
          </a:p>
        </p:txBody>
      </p:sp>
      <p:pic>
        <p:nvPicPr>
          <p:cNvPr id="4" name="图片 3"/>
          <p:cNvPicPr>
            <a:picLocks noChangeAspect="1"/>
          </p:cNvPicPr>
          <p:nvPr/>
        </p:nvPicPr>
        <p:blipFill>
          <a:blip r:embed="rId4"/>
          <a:stretch>
            <a:fillRect/>
          </a:stretch>
        </p:blipFill>
        <p:spPr>
          <a:xfrm>
            <a:off x="3440250" y="2974425"/>
            <a:ext cx="2222179" cy="1056085"/>
          </a:xfrm>
          <a:prstGeom prst="rect">
            <a:avLst/>
          </a:prstGeom>
        </p:spPr>
      </p:pic>
      <p:sp>
        <p:nvSpPr>
          <p:cNvPr id="8" name="矩形 7"/>
          <p:cNvSpPr/>
          <p:nvPr/>
        </p:nvSpPr>
        <p:spPr>
          <a:xfrm>
            <a:off x="886255" y="4492930"/>
            <a:ext cx="3429652" cy="369332"/>
          </a:xfrm>
          <a:prstGeom prst="rect">
            <a:avLst/>
          </a:prstGeom>
        </p:spPr>
        <p:txBody>
          <a:bodyPr wrap="square">
            <a:spAutoFit/>
          </a:bodyPr>
          <a:lstStyle/>
          <a:p>
            <a:r>
              <a:rPr lang="en-US" altLang="zh-CN" dirty="0" smtClean="0"/>
              <a:t>SCOT</a:t>
            </a:r>
            <a:r>
              <a:rPr lang="zh-CN" altLang="en-US" dirty="0" smtClean="0"/>
              <a:t>算法</a:t>
            </a:r>
            <a:endParaRPr lang="zh-CN" altLang="en-US" dirty="0"/>
          </a:p>
        </p:txBody>
      </p:sp>
      <p:pic>
        <p:nvPicPr>
          <p:cNvPr id="5" name="图片 4"/>
          <p:cNvPicPr>
            <a:picLocks noChangeAspect="1"/>
          </p:cNvPicPr>
          <p:nvPr/>
        </p:nvPicPr>
        <p:blipFill>
          <a:blip r:embed="rId5"/>
          <a:stretch>
            <a:fillRect/>
          </a:stretch>
        </p:blipFill>
        <p:spPr>
          <a:xfrm>
            <a:off x="3440250" y="4008892"/>
            <a:ext cx="3476279" cy="1100088"/>
          </a:xfrm>
          <a:prstGeom prst="rect">
            <a:avLst/>
          </a:prstGeom>
        </p:spPr>
      </p:pic>
      <p:sp>
        <p:nvSpPr>
          <p:cNvPr id="10" name="矩形 9"/>
          <p:cNvSpPr/>
          <p:nvPr/>
        </p:nvSpPr>
        <p:spPr>
          <a:xfrm>
            <a:off x="886255" y="5667415"/>
            <a:ext cx="3429652" cy="369332"/>
          </a:xfrm>
          <a:prstGeom prst="rect">
            <a:avLst/>
          </a:prstGeom>
        </p:spPr>
        <p:txBody>
          <a:bodyPr wrap="square">
            <a:spAutoFit/>
          </a:bodyPr>
          <a:lstStyle/>
          <a:p>
            <a:r>
              <a:rPr lang="en-US" altLang="zh-CN" dirty="0" smtClean="0"/>
              <a:t>PHAT</a:t>
            </a:r>
            <a:r>
              <a:rPr lang="zh-CN" altLang="en-US" dirty="0" smtClean="0"/>
              <a:t>算法</a:t>
            </a:r>
            <a:endParaRPr lang="zh-CN" altLang="en-US" dirty="0"/>
          </a:p>
        </p:txBody>
      </p:sp>
      <p:pic>
        <p:nvPicPr>
          <p:cNvPr id="11" name="图片 10"/>
          <p:cNvPicPr>
            <a:picLocks noChangeAspect="1"/>
          </p:cNvPicPr>
          <p:nvPr/>
        </p:nvPicPr>
        <p:blipFill>
          <a:blip r:embed="rId6"/>
          <a:stretch>
            <a:fillRect/>
          </a:stretch>
        </p:blipFill>
        <p:spPr>
          <a:xfrm>
            <a:off x="3440250" y="5308676"/>
            <a:ext cx="2519202" cy="935075"/>
          </a:xfrm>
          <a:prstGeom prst="rect">
            <a:avLst/>
          </a:prstGeom>
        </p:spPr>
      </p:pic>
      <p:sp>
        <p:nvSpPr>
          <p:cNvPr id="12" name="矩形 11"/>
          <p:cNvSpPr/>
          <p:nvPr/>
        </p:nvSpPr>
        <p:spPr>
          <a:xfrm>
            <a:off x="886255" y="7021339"/>
            <a:ext cx="3429652" cy="369332"/>
          </a:xfrm>
          <a:prstGeom prst="rect">
            <a:avLst/>
          </a:prstGeom>
        </p:spPr>
        <p:txBody>
          <a:bodyPr wrap="square">
            <a:spAutoFit/>
          </a:bodyPr>
          <a:lstStyle/>
          <a:p>
            <a:r>
              <a:rPr lang="en-US" altLang="zh-CN" dirty="0" smtClean="0"/>
              <a:t>ML</a:t>
            </a:r>
            <a:r>
              <a:rPr lang="zh-CN" altLang="en-US" dirty="0" smtClean="0"/>
              <a:t>算法</a:t>
            </a:r>
            <a:endParaRPr lang="zh-CN" altLang="en-US" dirty="0"/>
          </a:p>
        </p:txBody>
      </p:sp>
      <p:pic>
        <p:nvPicPr>
          <p:cNvPr id="13" name="图片 12"/>
          <p:cNvPicPr>
            <a:picLocks noChangeAspect="1"/>
          </p:cNvPicPr>
          <p:nvPr/>
        </p:nvPicPr>
        <p:blipFill>
          <a:blip r:embed="rId7"/>
          <a:stretch>
            <a:fillRect/>
          </a:stretch>
        </p:blipFill>
        <p:spPr>
          <a:xfrm>
            <a:off x="3104497" y="6527613"/>
            <a:ext cx="3905313" cy="1243099"/>
          </a:xfrm>
          <a:prstGeom prst="rect">
            <a:avLst/>
          </a:prstGeom>
        </p:spPr>
      </p:pic>
    </p:spTree>
    <p:extLst>
      <p:ext uri="{BB962C8B-B14F-4D97-AF65-F5344CB8AC3E}">
        <p14:creationId xmlns:p14="http://schemas.microsoft.com/office/powerpoint/2010/main" val="8813367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pic>
        <p:nvPicPr>
          <p:cNvPr id="3" name="图片 2"/>
          <p:cNvPicPr>
            <a:picLocks noChangeAspect="1"/>
          </p:cNvPicPr>
          <p:nvPr/>
        </p:nvPicPr>
        <p:blipFill>
          <a:blip r:embed="rId3"/>
          <a:stretch>
            <a:fillRect/>
          </a:stretch>
        </p:blipFill>
        <p:spPr>
          <a:xfrm>
            <a:off x="814123" y="1997204"/>
            <a:ext cx="5407537" cy="4060060"/>
          </a:xfrm>
          <a:prstGeom prst="rect">
            <a:avLst/>
          </a:prstGeom>
        </p:spPr>
      </p:pic>
      <p:pic>
        <p:nvPicPr>
          <p:cNvPr id="4" name="图片 3"/>
          <p:cNvPicPr>
            <a:picLocks noChangeAspect="1"/>
          </p:cNvPicPr>
          <p:nvPr/>
        </p:nvPicPr>
        <p:blipFill>
          <a:blip r:embed="rId4"/>
          <a:stretch>
            <a:fillRect/>
          </a:stretch>
        </p:blipFill>
        <p:spPr>
          <a:xfrm>
            <a:off x="5843824" y="1997205"/>
            <a:ext cx="5305323" cy="3983317"/>
          </a:xfrm>
          <a:prstGeom prst="rect">
            <a:avLst/>
          </a:prstGeom>
        </p:spPr>
      </p:pic>
      <p:sp>
        <p:nvSpPr>
          <p:cNvPr id="5" name="文本框 4"/>
          <p:cNvSpPr txBox="1"/>
          <p:nvPr/>
        </p:nvSpPr>
        <p:spPr>
          <a:xfrm>
            <a:off x="3119627" y="5843958"/>
            <a:ext cx="2191934" cy="369332"/>
          </a:xfrm>
          <a:prstGeom prst="rect">
            <a:avLst/>
          </a:prstGeom>
          <a:noFill/>
        </p:spPr>
        <p:txBody>
          <a:bodyPr wrap="square" rtlCol="0">
            <a:spAutoFit/>
          </a:bodyPr>
          <a:lstStyle/>
          <a:p>
            <a:r>
              <a:rPr lang="en-US" altLang="zh-CN" dirty="0" smtClean="0"/>
              <a:t>GCC</a:t>
            </a:r>
            <a:endParaRPr lang="zh-CN" altLang="en-US" dirty="0"/>
          </a:p>
        </p:txBody>
      </p:sp>
      <p:sp>
        <p:nvSpPr>
          <p:cNvPr id="6" name="文本框 5"/>
          <p:cNvSpPr txBox="1"/>
          <p:nvPr/>
        </p:nvSpPr>
        <p:spPr>
          <a:xfrm>
            <a:off x="8120934" y="5767215"/>
            <a:ext cx="2191934" cy="369332"/>
          </a:xfrm>
          <a:prstGeom prst="rect">
            <a:avLst/>
          </a:prstGeom>
          <a:noFill/>
        </p:spPr>
        <p:txBody>
          <a:bodyPr wrap="square" rtlCol="0">
            <a:spAutoFit/>
          </a:bodyPr>
          <a:lstStyle/>
          <a:p>
            <a:r>
              <a:rPr lang="en-US" altLang="zh-CN" dirty="0" smtClean="0"/>
              <a:t>PHAT</a:t>
            </a:r>
            <a:endParaRPr lang="zh-CN" altLang="en-US" dirty="0"/>
          </a:p>
        </p:txBody>
      </p:sp>
    </p:spTree>
    <p:extLst>
      <p:ext uri="{BB962C8B-B14F-4D97-AF65-F5344CB8AC3E}">
        <p14:creationId xmlns:p14="http://schemas.microsoft.com/office/powerpoint/2010/main" val="34208703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波达方向估计</a:t>
            </a:r>
            <a:endParaRPr lang="zh-CN" altLang="en-US" dirty="0"/>
          </a:p>
        </p:txBody>
      </p:sp>
      <p:sp>
        <p:nvSpPr>
          <p:cNvPr id="3" name="文本框 2"/>
          <p:cNvSpPr txBox="1"/>
          <p:nvPr/>
        </p:nvSpPr>
        <p:spPr>
          <a:xfrm>
            <a:off x="608950" y="1410463"/>
            <a:ext cx="4077487" cy="3693319"/>
          </a:xfrm>
          <a:prstGeom prst="rect">
            <a:avLst/>
          </a:prstGeom>
          <a:noFill/>
        </p:spPr>
        <p:txBody>
          <a:bodyPr wrap="square" rtlCol="0">
            <a:spAutoFit/>
          </a:bodyPr>
          <a:lstStyle/>
          <a:p>
            <a:r>
              <a:rPr lang="zh-CN" altLang="en-US" dirty="0" smtClean="0"/>
              <a:t>总结：</a:t>
            </a:r>
            <a:endParaRPr lang="en-US" altLang="zh-CN" dirty="0" smtClean="0"/>
          </a:p>
          <a:p>
            <a:endParaRPr lang="en-US" altLang="zh-CN" dirty="0" smtClean="0"/>
          </a:p>
          <a:p>
            <a:pPr marL="330070" indent="-330070">
              <a:buFont typeface="Wingdings" panose="05000000000000000000" pitchFamily="2" charset="2"/>
              <a:buChar char="l"/>
            </a:pPr>
            <a:r>
              <a:rPr lang="zh-CN" altLang="en-US" dirty="0" smtClean="0"/>
              <a:t>提高分辨率</a:t>
            </a:r>
            <a:endParaRPr lang="en-US" altLang="zh-CN" dirty="0" smtClean="0"/>
          </a:p>
          <a:p>
            <a:pPr marL="330070" indent="-330070">
              <a:buFont typeface="Wingdings" panose="05000000000000000000" pitchFamily="2" charset="2"/>
              <a:buChar char="l"/>
            </a:pPr>
            <a:endParaRPr lang="en-US" altLang="zh-CN" dirty="0" smtClean="0"/>
          </a:p>
          <a:p>
            <a:pPr marL="330070" indent="-330070">
              <a:buFont typeface="Wingdings" panose="05000000000000000000" pitchFamily="2" charset="2"/>
              <a:buChar char="l"/>
            </a:pPr>
            <a:r>
              <a:rPr lang="zh-CN" altLang="en-US" dirty="0" smtClean="0"/>
              <a:t>降低估计误差</a:t>
            </a:r>
            <a:endParaRPr lang="en-US" altLang="zh-CN" dirty="0" smtClean="0"/>
          </a:p>
          <a:p>
            <a:pPr marL="330070" indent="-330070">
              <a:buFont typeface="Wingdings" panose="05000000000000000000" pitchFamily="2" charset="2"/>
              <a:buChar char="l"/>
            </a:pPr>
            <a:endParaRPr lang="en-US" altLang="zh-CN" dirty="0" smtClean="0"/>
          </a:p>
          <a:p>
            <a:pPr marL="330070" indent="-330070">
              <a:buFont typeface="Wingdings" panose="05000000000000000000" pitchFamily="2" charset="2"/>
              <a:buChar char="l"/>
            </a:pPr>
            <a:r>
              <a:rPr lang="zh-CN" altLang="en-US" dirty="0" smtClean="0"/>
              <a:t>增加阵列的自由度</a:t>
            </a:r>
            <a:endParaRPr lang="en-US" altLang="zh-CN" dirty="0" smtClean="0"/>
          </a:p>
          <a:p>
            <a:pPr marL="330070" indent="-330070">
              <a:buFont typeface="Wingdings" panose="05000000000000000000" pitchFamily="2" charset="2"/>
              <a:buChar char="l"/>
            </a:pPr>
            <a:endParaRPr lang="en-US" altLang="zh-CN" dirty="0"/>
          </a:p>
          <a:p>
            <a:pPr marL="330070" indent="-330070">
              <a:buFont typeface="Wingdings" panose="05000000000000000000" pitchFamily="2" charset="2"/>
              <a:buChar char="l"/>
            </a:pPr>
            <a:r>
              <a:rPr lang="zh-CN" altLang="en-US" dirty="0" smtClean="0"/>
              <a:t>阵列自校准</a:t>
            </a:r>
            <a:endParaRPr lang="en-US" altLang="zh-CN" dirty="0" smtClean="0"/>
          </a:p>
          <a:p>
            <a:pPr marL="330070" indent="-330070">
              <a:buFont typeface="Wingdings" panose="05000000000000000000" pitchFamily="2" charset="2"/>
              <a:buChar char="l"/>
            </a:pPr>
            <a:endParaRPr lang="en-US" altLang="zh-CN" dirty="0"/>
          </a:p>
          <a:p>
            <a:pPr marL="330070" indent="-330070">
              <a:buFont typeface="Wingdings" panose="05000000000000000000" pitchFamily="2" charset="2"/>
              <a:buChar char="l"/>
            </a:pPr>
            <a:r>
              <a:rPr lang="en-US" altLang="zh-CN" dirty="0" smtClean="0"/>
              <a:t>DOA</a:t>
            </a:r>
            <a:r>
              <a:rPr lang="zh-CN" altLang="en-US" dirty="0" smtClean="0"/>
              <a:t>估计的鲁棒性</a:t>
            </a:r>
            <a:endParaRPr lang="en-US" altLang="zh-CN" dirty="0" smtClean="0"/>
          </a:p>
          <a:p>
            <a:pPr marL="330070" indent="-330070">
              <a:buFont typeface="Wingdings" panose="05000000000000000000" pitchFamily="2" charset="2"/>
              <a:buChar char="l"/>
            </a:pPr>
            <a:endParaRPr lang="en-US" altLang="zh-CN" dirty="0" smtClean="0"/>
          </a:p>
          <a:p>
            <a:endParaRPr lang="zh-CN" altLang="en-US" dirty="0"/>
          </a:p>
        </p:txBody>
      </p:sp>
    </p:spTree>
    <p:extLst>
      <p:ext uri="{BB962C8B-B14F-4D97-AF65-F5344CB8AC3E}">
        <p14:creationId xmlns:p14="http://schemas.microsoft.com/office/powerpoint/2010/main" val="4596336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pic>
        <p:nvPicPr>
          <p:cNvPr id="5" name="图片 4"/>
          <p:cNvPicPr>
            <a:picLocks noChangeAspect="1"/>
          </p:cNvPicPr>
          <p:nvPr/>
        </p:nvPicPr>
        <p:blipFill>
          <a:blip r:embed="rId3"/>
          <a:stretch>
            <a:fillRect/>
          </a:stretch>
        </p:blipFill>
        <p:spPr>
          <a:xfrm>
            <a:off x="456554" y="1669353"/>
            <a:ext cx="1477369" cy="2536542"/>
          </a:xfrm>
          <a:prstGeom prst="rect">
            <a:avLst/>
          </a:prstGeom>
        </p:spPr>
      </p:pic>
      <p:pic>
        <p:nvPicPr>
          <p:cNvPr id="7" name="图片 6"/>
          <p:cNvPicPr>
            <a:picLocks noChangeAspect="1"/>
          </p:cNvPicPr>
          <p:nvPr/>
        </p:nvPicPr>
        <p:blipFill>
          <a:blip r:embed="rId4"/>
          <a:stretch>
            <a:fillRect/>
          </a:stretch>
        </p:blipFill>
        <p:spPr>
          <a:xfrm>
            <a:off x="2047496" y="1669353"/>
            <a:ext cx="3730563" cy="2537946"/>
          </a:xfrm>
          <a:prstGeom prst="rect">
            <a:avLst/>
          </a:prstGeom>
        </p:spPr>
      </p:pic>
      <p:pic>
        <p:nvPicPr>
          <p:cNvPr id="8" name="图片 7"/>
          <p:cNvPicPr>
            <a:picLocks noChangeAspect="1"/>
          </p:cNvPicPr>
          <p:nvPr/>
        </p:nvPicPr>
        <p:blipFill>
          <a:blip r:embed="rId5"/>
          <a:stretch>
            <a:fillRect/>
          </a:stretch>
        </p:blipFill>
        <p:spPr>
          <a:xfrm>
            <a:off x="456554" y="4345710"/>
            <a:ext cx="5544444" cy="2739220"/>
          </a:xfrm>
          <a:prstGeom prst="rect">
            <a:avLst/>
          </a:prstGeom>
        </p:spPr>
      </p:pic>
      <p:pic>
        <p:nvPicPr>
          <p:cNvPr id="9" name="图片 8"/>
          <p:cNvPicPr>
            <a:picLocks noChangeAspect="1"/>
          </p:cNvPicPr>
          <p:nvPr/>
        </p:nvPicPr>
        <p:blipFill>
          <a:blip r:embed="rId6"/>
          <a:stretch>
            <a:fillRect/>
          </a:stretch>
        </p:blipFill>
        <p:spPr>
          <a:xfrm>
            <a:off x="6062406" y="1595493"/>
            <a:ext cx="3834531" cy="2750217"/>
          </a:xfrm>
          <a:prstGeom prst="rect">
            <a:avLst/>
          </a:prstGeom>
        </p:spPr>
      </p:pic>
      <p:pic>
        <p:nvPicPr>
          <p:cNvPr id="10" name="图片 9"/>
          <p:cNvPicPr>
            <a:picLocks noChangeAspect="1"/>
          </p:cNvPicPr>
          <p:nvPr/>
        </p:nvPicPr>
        <p:blipFill>
          <a:blip r:embed="rId7"/>
          <a:stretch>
            <a:fillRect/>
          </a:stretch>
        </p:blipFill>
        <p:spPr>
          <a:xfrm>
            <a:off x="6226847" y="4786971"/>
            <a:ext cx="4178643" cy="2138086"/>
          </a:xfrm>
          <a:prstGeom prst="rect">
            <a:avLst/>
          </a:prstGeom>
        </p:spPr>
      </p:pic>
    </p:spTree>
    <p:extLst>
      <p:ext uri="{BB962C8B-B14F-4D97-AF65-F5344CB8AC3E}">
        <p14:creationId xmlns:p14="http://schemas.microsoft.com/office/powerpoint/2010/main" val="17435182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pic>
        <p:nvPicPr>
          <p:cNvPr id="3" name="图片 2"/>
          <p:cNvPicPr>
            <a:picLocks noChangeAspect="1"/>
          </p:cNvPicPr>
          <p:nvPr/>
        </p:nvPicPr>
        <p:blipFill>
          <a:blip r:embed="rId3"/>
          <a:stretch>
            <a:fillRect/>
          </a:stretch>
        </p:blipFill>
        <p:spPr>
          <a:xfrm>
            <a:off x="1662984" y="1552670"/>
            <a:ext cx="8569687" cy="5258422"/>
          </a:xfrm>
          <a:prstGeom prst="rect">
            <a:avLst/>
          </a:prstGeom>
        </p:spPr>
      </p:pic>
      <p:pic>
        <p:nvPicPr>
          <p:cNvPr id="4" name="图片 3"/>
          <p:cNvPicPr>
            <a:picLocks noChangeAspect="1"/>
          </p:cNvPicPr>
          <p:nvPr/>
        </p:nvPicPr>
        <p:blipFill>
          <a:blip r:embed="rId4"/>
          <a:stretch>
            <a:fillRect/>
          </a:stretch>
        </p:blipFill>
        <p:spPr>
          <a:xfrm>
            <a:off x="1827666" y="6541569"/>
            <a:ext cx="2959237" cy="539044"/>
          </a:xfrm>
          <a:prstGeom prst="rect">
            <a:avLst/>
          </a:prstGeom>
        </p:spPr>
      </p:pic>
    </p:spTree>
    <p:extLst>
      <p:ext uri="{BB962C8B-B14F-4D97-AF65-F5344CB8AC3E}">
        <p14:creationId xmlns:p14="http://schemas.microsoft.com/office/powerpoint/2010/main" val="6278503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pic>
        <p:nvPicPr>
          <p:cNvPr id="4" name="图片 3"/>
          <p:cNvPicPr>
            <a:picLocks noChangeAspect="1"/>
          </p:cNvPicPr>
          <p:nvPr/>
        </p:nvPicPr>
        <p:blipFill>
          <a:blip r:embed="rId3"/>
          <a:stretch>
            <a:fillRect/>
          </a:stretch>
        </p:blipFill>
        <p:spPr>
          <a:xfrm>
            <a:off x="1066138" y="1553822"/>
            <a:ext cx="7800073" cy="4337961"/>
          </a:xfrm>
          <a:prstGeom prst="rect">
            <a:avLst/>
          </a:prstGeom>
        </p:spPr>
      </p:pic>
      <p:sp>
        <p:nvSpPr>
          <p:cNvPr id="5" name="文本框 4"/>
          <p:cNvSpPr txBox="1"/>
          <p:nvPr/>
        </p:nvSpPr>
        <p:spPr>
          <a:xfrm>
            <a:off x="1077581" y="5891783"/>
            <a:ext cx="7796799" cy="2031325"/>
          </a:xfrm>
          <a:prstGeom prst="rect">
            <a:avLst/>
          </a:prstGeom>
          <a:noFill/>
        </p:spPr>
        <p:txBody>
          <a:bodyPr wrap="square" rtlCol="0">
            <a:spAutoFit/>
          </a:bodyPr>
          <a:lstStyle/>
          <a:p>
            <a:pPr marL="330070" indent="-330070">
              <a:buFont typeface="Wingdings" panose="05000000000000000000" pitchFamily="2" charset="2"/>
              <a:buChar char="l"/>
            </a:pPr>
            <a:r>
              <a:rPr lang="zh-CN" altLang="en-US" dirty="0" smtClean="0"/>
              <a:t>改变      的值可以改变波束的指向</a:t>
            </a:r>
            <a:endParaRPr lang="en-US" altLang="zh-CN" dirty="0" smtClean="0"/>
          </a:p>
          <a:p>
            <a:pPr marL="330070" indent="-330070">
              <a:buFont typeface="Wingdings" panose="05000000000000000000" pitchFamily="2" charset="2"/>
              <a:buChar char="l"/>
            </a:pPr>
            <a:endParaRPr lang="en-US" altLang="zh-CN" dirty="0"/>
          </a:p>
          <a:p>
            <a:pPr marL="330070" indent="-330070">
              <a:buFont typeface="Wingdings" panose="05000000000000000000" pitchFamily="2" charset="2"/>
              <a:buChar char="l"/>
            </a:pPr>
            <a:r>
              <a:rPr lang="en-US" altLang="zh-CN" dirty="0" smtClean="0"/>
              <a:t>W</a:t>
            </a:r>
            <a:r>
              <a:rPr lang="zh-CN" altLang="en-US" dirty="0" smtClean="0"/>
              <a:t>是加权值，可以改变旁瓣的高度</a:t>
            </a:r>
            <a:endParaRPr lang="en-US" altLang="zh-CN" dirty="0" smtClean="0"/>
          </a:p>
          <a:p>
            <a:pPr marL="330070" indent="-330070">
              <a:buFont typeface="Wingdings" panose="05000000000000000000" pitchFamily="2" charset="2"/>
              <a:buChar char="l"/>
            </a:pPr>
            <a:endParaRPr lang="en-US" altLang="zh-CN" dirty="0"/>
          </a:p>
          <a:p>
            <a:pPr marL="330070" indent="-330070">
              <a:buFont typeface="Wingdings" panose="05000000000000000000" pitchFamily="2" charset="2"/>
              <a:buChar char="l"/>
            </a:pPr>
            <a:r>
              <a:rPr lang="zh-CN" altLang="en-US" dirty="0" smtClean="0"/>
              <a:t>波束形成与频域滤波原理一样</a:t>
            </a:r>
            <a:endParaRPr lang="en-US" altLang="zh-CN" dirty="0" smtClean="0"/>
          </a:p>
          <a:p>
            <a:pPr marL="330070" indent="-330070">
              <a:buFont typeface="Wingdings" panose="05000000000000000000" pitchFamily="2" charset="2"/>
              <a:buChar char="l"/>
            </a:pPr>
            <a:endParaRPr lang="en-US" altLang="zh-CN" dirty="0"/>
          </a:p>
          <a:p>
            <a:pPr marL="330070" indent="-330070">
              <a:buFont typeface="Wingdings" panose="05000000000000000000" pitchFamily="2" charset="2"/>
              <a:buChar char="l"/>
            </a:pPr>
            <a:endParaRPr lang="en-US" altLang="zh-CN" dirty="0" smtClean="0"/>
          </a:p>
        </p:txBody>
      </p:sp>
      <mc:AlternateContent xmlns:mc="http://schemas.openxmlformats.org/markup-compatibility/2006" xmlns:a14="http://schemas.microsoft.com/office/drawing/2010/main">
        <mc:Choice Requires="a14">
          <p:sp>
            <p:nvSpPr>
              <p:cNvPr id="6" name="矩形 5"/>
              <p:cNvSpPr/>
              <p:nvPr/>
            </p:nvSpPr>
            <p:spPr>
              <a:xfrm>
                <a:off x="1943604" y="5874178"/>
                <a:ext cx="58523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𝜏</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943604" y="5874178"/>
                <a:ext cx="585239" cy="369332"/>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40617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pic>
        <p:nvPicPr>
          <p:cNvPr id="4" name="图片 3"/>
          <p:cNvPicPr>
            <a:picLocks noChangeAspect="1"/>
          </p:cNvPicPr>
          <p:nvPr/>
        </p:nvPicPr>
        <p:blipFill>
          <a:blip r:embed="rId3"/>
          <a:stretch>
            <a:fillRect/>
          </a:stretch>
        </p:blipFill>
        <p:spPr>
          <a:xfrm>
            <a:off x="2780197" y="1329573"/>
            <a:ext cx="4476248" cy="3360834"/>
          </a:xfrm>
          <a:prstGeom prst="rect">
            <a:avLst/>
          </a:prstGeom>
        </p:spPr>
      </p:pic>
      <p:pic>
        <p:nvPicPr>
          <p:cNvPr id="5" name="图片 4"/>
          <p:cNvPicPr>
            <a:picLocks noChangeAspect="1"/>
          </p:cNvPicPr>
          <p:nvPr/>
        </p:nvPicPr>
        <p:blipFill>
          <a:blip r:embed="rId4"/>
          <a:stretch>
            <a:fillRect/>
          </a:stretch>
        </p:blipFill>
        <p:spPr>
          <a:xfrm>
            <a:off x="913742" y="4571076"/>
            <a:ext cx="4268082" cy="3204541"/>
          </a:xfrm>
          <a:prstGeom prst="rect">
            <a:avLst/>
          </a:prstGeom>
        </p:spPr>
      </p:pic>
      <p:pic>
        <p:nvPicPr>
          <p:cNvPr id="6" name="图片 5"/>
          <p:cNvPicPr>
            <a:picLocks noChangeAspect="1"/>
          </p:cNvPicPr>
          <p:nvPr/>
        </p:nvPicPr>
        <p:blipFill>
          <a:blip r:embed="rId5"/>
          <a:stretch>
            <a:fillRect/>
          </a:stretch>
        </p:blipFill>
        <p:spPr>
          <a:xfrm>
            <a:off x="4736331" y="4571076"/>
            <a:ext cx="4281653" cy="3214729"/>
          </a:xfrm>
          <a:prstGeom prst="rect">
            <a:avLst/>
          </a:prstGeom>
        </p:spPr>
      </p:pic>
      <p:sp>
        <p:nvSpPr>
          <p:cNvPr id="7" name="文本框 6"/>
          <p:cNvSpPr txBox="1"/>
          <p:nvPr/>
        </p:nvSpPr>
        <p:spPr>
          <a:xfrm>
            <a:off x="2633904" y="7553776"/>
            <a:ext cx="1499146" cy="369332"/>
          </a:xfrm>
          <a:prstGeom prst="rect">
            <a:avLst/>
          </a:prstGeom>
          <a:noFill/>
        </p:spPr>
        <p:txBody>
          <a:bodyPr wrap="square" rtlCol="0">
            <a:spAutoFit/>
          </a:bodyPr>
          <a:lstStyle/>
          <a:p>
            <a:r>
              <a:rPr lang="en-US" altLang="zh-CN" dirty="0" err="1"/>
              <a:t>H</a:t>
            </a:r>
            <a:r>
              <a:rPr lang="en-US" altLang="zh-CN" dirty="0" err="1" smtClean="0"/>
              <a:t>anning</a:t>
            </a:r>
            <a:endParaRPr lang="zh-CN" altLang="en-US" dirty="0"/>
          </a:p>
        </p:txBody>
      </p:sp>
      <p:sp>
        <p:nvSpPr>
          <p:cNvPr id="8" name="文本框 7"/>
          <p:cNvSpPr txBox="1"/>
          <p:nvPr/>
        </p:nvSpPr>
        <p:spPr>
          <a:xfrm>
            <a:off x="6388385" y="7505297"/>
            <a:ext cx="1499146" cy="369332"/>
          </a:xfrm>
          <a:prstGeom prst="rect">
            <a:avLst/>
          </a:prstGeom>
          <a:noFill/>
        </p:spPr>
        <p:txBody>
          <a:bodyPr wrap="square" rtlCol="0">
            <a:spAutoFit/>
          </a:bodyPr>
          <a:lstStyle/>
          <a:p>
            <a:r>
              <a:rPr lang="en-US" altLang="zh-CN" dirty="0" smtClean="0"/>
              <a:t>Hamming</a:t>
            </a:r>
            <a:endParaRPr lang="zh-CN" altLang="en-US" dirty="0"/>
          </a:p>
        </p:txBody>
      </p:sp>
    </p:spTree>
    <p:extLst>
      <p:ext uri="{BB962C8B-B14F-4D97-AF65-F5344CB8AC3E}">
        <p14:creationId xmlns:p14="http://schemas.microsoft.com/office/powerpoint/2010/main" val="34277268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语音信号处理基本概念</a:t>
            </a:r>
          </a:p>
        </p:txBody>
      </p:sp>
      <p:sp>
        <p:nvSpPr>
          <p:cNvPr id="3" name="文本框 2"/>
          <p:cNvSpPr txBox="1"/>
          <p:nvPr/>
        </p:nvSpPr>
        <p:spPr>
          <a:xfrm>
            <a:off x="1280821" y="1144161"/>
            <a:ext cx="9309444" cy="369332"/>
          </a:xfrm>
          <a:prstGeom prst="rect">
            <a:avLst/>
          </a:prstGeom>
          <a:noFill/>
        </p:spPr>
        <p:txBody>
          <a:bodyPr wrap="square" rtlCol="0">
            <a:spAutoFit/>
          </a:bodyPr>
          <a:lstStyle/>
          <a:p>
            <a:endParaRPr lang="zh-CN" altLang="en-US" dirty="0"/>
          </a:p>
        </p:txBody>
      </p:sp>
      <p:sp>
        <p:nvSpPr>
          <p:cNvPr id="5" name="文本框 4"/>
          <p:cNvSpPr txBox="1"/>
          <p:nvPr/>
        </p:nvSpPr>
        <p:spPr>
          <a:xfrm>
            <a:off x="609600" y="1447693"/>
            <a:ext cx="8425170" cy="369332"/>
          </a:xfrm>
          <a:prstGeom prst="rect">
            <a:avLst/>
          </a:prstGeom>
          <a:noFill/>
        </p:spPr>
        <p:txBody>
          <a:bodyPr wrap="square" rtlCol="0">
            <a:spAutoFit/>
          </a:bodyPr>
          <a:lstStyle/>
          <a:p>
            <a:r>
              <a:rPr lang="zh-CN" altLang="en-US" dirty="0" smtClean="0"/>
              <a:t>典型窗函数</a:t>
            </a:r>
            <a:endParaRPr lang="zh-CN" altLang="en-US" dirty="0"/>
          </a:p>
        </p:txBody>
      </p:sp>
      <p:pic>
        <p:nvPicPr>
          <p:cNvPr id="4" name="图片 3"/>
          <p:cNvPicPr>
            <a:picLocks noChangeAspect="1"/>
          </p:cNvPicPr>
          <p:nvPr/>
        </p:nvPicPr>
        <p:blipFill>
          <a:blip r:embed="rId3"/>
          <a:stretch>
            <a:fillRect/>
          </a:stretch>
        </p:blipFill>
        <p:spPr>
          <a:xfrm>
            <a:off x="1210350" y="1903702"/>
            <a:ext cx="7590609" cy="2200176"/>
          </a:xfrm>
          <a:prstGeom prst="rect">
            <a:avLst/>
          </a:prstGeom>
        </p:spPr>
      </p:pic>
      <p:pic>
        <p:nvPicPr>
          <p:cNvPr id="9" name="图片 8"/>
          <p:cNvPicPr>
            <a:picLocks noChangeAspect="1"/>
          </p:cNvPicPr>
          <p:nvPr/>
        </p:nvPicPr>
        <p:blipFill>
          <a:blip r:embed="rId4"/>
          <a:stretch>
            <a:fillRect/>
          </a:stretch>
        </p:blipFill>
        <p:spPr>
          <a:xfrm>
            <a:off x="608950" y="4459446"/>
            <a:ext cx="8558686" cy="3311266"/>
          </a:xfrm>
          <a:prstGeom prst="rect">
            <a:avLst/>
          </a:prstGeom>
        </p:spPr>
      </p:pic>
    </p:spTree>
    <p:extLst>
      <p:ext uri="{BB962C8B-B14F-4D97-AF65-F5344CB8AC3E}">
        <p14:creationId xmlns:p14="http://schemas.microsoft.com/office/powerpoint/2010/main" val="30442302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738679" y="1472806"/>
            <a:ext cx="4015824" cy="369332"/>
          </a:xfrm>
          <a:prstGeom prst="rect">
            <a:avLst/>
          </a:prstGeom>
          <a:noFill/>
        </p:spPr>
        <p:txBody>
          <a:bodyPr wrap="square" rtlCol="0">
            <a:spAutoFit/>
          </a:bodyPr>
          <a:lstStyle/>
          <a:p>
            <a:r>
              <a:rPr lang="en-US" altLang="zh-CN" dirty="0" smtClean="0"/>
              <a:t>MVDR</a:t>
            </a:r>
            <a:r>
              <a:rPr lang="zh-CN" altLang="en-US" dirty="0" smtClean="0"/>
              <a:t>算法</a:t>
            </a:r>
            <a:endParaRPr lang="zh-CN" altLang="en-US" dirty="0"/>
          </a:p>
        </p:txBody>
      </p:sp>
      <p:pic>
        <p:nvPicPr>
          <p:cNvPr id="7" name="图片 6"/>
          <p:cNvPicPr>
            <a:picLocks noChangeAspect="1"/>
          </p:cNvPicPr>
          <p:nvPr/>
        </p:nvPicPr>
        <p:blipFill>
          <a:blip r:embed="rId3"/>
          <a:stretch>
            <a:fillRect/>
          </a:stretch>
        </p:blipFill>
        <p:spPr>
          <a:xfrm>
            <a:off x="589022" y="1881903"/>
            <a:ext cx="4455357" cy="682054"/>
          </a:xfrm>
          <a:prstGeom prst="rect">
            <a:avLst/>
          </a:prstGeom>
        </p:spPr>
      </p:pic>
      <p:pic>
        <p:nvPicPr>
          <p:cNvPr id="8" name="图片 7"/>
          <p:cNvPicPr>
            <a:picLocks noChangeAspect="1"/>
          </p:cNvPicPr>
          <p:nvPr/>
        </p:nvPicPr>
        <p:blipFill>
          <a:blip r:embed="rId4"/>
          <a:stretch>
            <a:fillRect/>
          </a:stretch>
        </p:blipFill>
        <p:spPr>
          <a:xfrm>
            <a:off x="589021" y="2740139"/>
            <a:ext cx="2101169" cy="440035"/>
          </a:xfrm>
          <a:prstGeom prst="rect">
            <a:avLst/>
          </a:prstGeom>
        </p:spPr>
      </p:pic>
      <p:pic>
        <p:nvPicPr>
          <p:cNvPr id="9" name="图片 8"/>
          <p:cNvPicPr>
            <a:picLocks noChangeAspect="1"/>
          </p:cNvPicPr>
          <p:nvPr/>
        </p:nvPicPr>
        <p:blipFill>
          <a:blip r:embed="rId5"/>
          <a:stretch>
            <a:fillRect/>
          </a:stretch>
        </p:blipFill>
        <p:spPr>
          <a:xfrm>
            <a:off x="545143" y="3865278"/>
            <a:ext cx="1980159" cy="583047"/>
          </a:xfrm>
          <a:prstGeom prst="rect">
            <a:avLst/>
          </a:prstGeom>
        </p:spPr>
      </p:pic>
      <p:pic>
        <p:nvPicPr>
          <p:cNvPr id="10" name="图片 9"/>
          <p:cNvPicPr>
            <a:picLocks noChangeAspect="1"/>
          </p:cNvPicPr>
          <p:nvPr/>
        </p:nvPicPr>
        <p:blipFill>
          <a:blip r:embed="rId6"/>
          <a:stretch>
            <a:fillRect/>
          </a:stretch>
        </p:blipFill>
        <p:spPr>
          <a:xfrm>
            <a:off x="747863" y="4386091"/>
            <a:ext cx="3212257" cy="528042"/>
          </a:xfrm>
          <a:prstGeom prst="rect">
            <a:avLst/>
          </a:prstGeom>
        </p:spPr>
      </p:pic>
      <p:pic>
        <p:nvPicPr>
          <p:cNvPr id="11" name="图片 10"/>
          <p:cNvPicPr>
            <a:picLocks noChangeAspect="1"/>
          </p:cNvPicPr>
          <p:nvPr/>
        </p:nvPicPr>
        <p:blipFill>
          <a:blip r:embed="rId7"/>
          <a:stretch>
            <a:fillRect/>
          </a:stretch>
        </p:blipFill>
        <p:spPr>
          <a:xfrm>
            <a:off x="677564" y="5002307"/>
            <a:ext cx="5346428" cy="924074"/>
          </a:xfrm>
          <a:prstGeom prst="rect">
            <a:avLst/>
          </a:prstGeom>
        </p:spPr>
      </p:pic>
      <p:pic>
        <p:nvPicPr>
          <p:cNvPr id="12" name="图片 11"/>
          <p:cNvPicPr>
            <a:picLocks noChangeAspect="1"/>
          </p:cNvPicPr>
          <p:nvPr/>
        </p:nvPicPr>
        <p:blipFill>
          <a:blip r:embed="rId8"/>
          <a:stretch>
            <a:fillRect/>
          </a:stretch>
        </p:blipFill>
        <p:spPr>
          <a:xfrm>
            <a:off x="532752" y="6047539"/>
            <a:ext cx="2178174" cy="451036"/>
          </a:xfrm>
          <a:prstGeom prst="rect">
            <a:avLst/>
          </a:prstGeom>
        </p:spPr>
      </p:pic>
      <p:pic>
        <p:nvPicPr>
          <p:cNvPr id="13" name="图片 12"/>
          <p:cNvPicPr>
            <a:picLocks noChangeAspect="1"/>
          </p:cNvPicPr>
          <p:nvPr/>
        </p:nvPicPr>
        <p:blipFill>
          <a:blip r:embed="rId9"/>
          <a:stretch>
            <a:fillRect/>
          </a:stretch>
        </p:blipFill>
        <p:spPr>
          <a:xfrm>
            <a:off x="739061" y="3419702"/>
            <a:ext cx="2585207" cy="352028"/>
          </a:xfrm>
          <a:prstGeom prst="rect">
            <a:avLst/>
          </a:prstGeom>
        </p:spPr>
      </p:pic>
      <p:pic>
        <p:nvPicPr>
          <p:cNvPr id="14" name="图片 13"/>
          <p:cNvPicPr>
            <a:picLocks noChangeAspect="1"/>
          </p:cNvPicPr>
          <p:nvPr/>
        </p:nvPicPr>
        <p:blipFill>
          <a:blip r:embed="rId10"/>
          <a:stretch>
            <a:fillRect/>
          </a:stretch>
        </p:blipFill>
        <p:spPr>
          <a:xfrm>
            <a:off x="5394937" y="1879776"/>
            <a:ext cx="5006919" cy="2835171"/>
          </a:xfrm>
          <a:prstGeom prst="rect">
            <a:avLst/>
          </a:prstGeom>
        </p:spPr>
      </p:pic>
      <p:pic>
        <p:nvPicPr>
          <p:cNvPr id="15" name="图片 14"/>
          <p:cNvPicPr>
            <a:picLocks noChangeAspect="1"/>
          </p:cNvPicPr>
          <p:nvPr/>
        </p:nvPicPr>
        <p:blipFill>
          <a:blip r:embed="rId11"/>
          <a:stretch>
            <a:fillRect/>
          </a:stretch>
        </p:blipFill>
        <p:spPr>
          <a:xfrm>
            <a:off x="5394936" y="6047540"/>
            <a:ext cx="4719378" cy="528042"/>
          </a:xfrm>
          <a:prstGeom prst="rect">
            <a:avLst/>
          </a:prstGeom>
        </p:spPr>
      </p:pic>
      <p:pic>
        <p:nvPicPr>
          <p:cNvPr id="16" name="图片 15"/>
          <p:cNvPicPr>
            <a:picLocks noChangeAspect="1"/>
          </p:cNvPicPr>
          <p:nvPr/>
        </p:nvPicPr>
        <p:blipFill>
          <a:blip r:embed="rId12"/>
          <a:stretch>
            <a:fillRect/>
          </a:stretch>
        </p:blipFill>
        <p:spPr>
          <a:xfrm>
            <a:off x="6023992" y="6779824"/>
            <a:ext cx="3157253" cy="1067086"/>
          </a:xfrm>
          <a:prstGeom prst="rect">
            <a:avLst/>
          </a:prstGeom>
        </p:spPr>
      </p:pic>
    </p:spTree>
    <p:extLst>
      <p:ext uri="{BB962C8B-B14F-4D97-AF65-F5344CB8AC3E}">
        <p14:creationId xmlns:p14="http://schemas.microsoft.com/office/powerpoint/2010/main" val="31066229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08950" y="1459829"/>
            <a:ext cx="4015824" cy="369332"/>
          </a:xfrm>
          <a:prstGeom prst="rect">
            <a:avLst/>
          </a:prstGeom>
          <a:noFill/>
        </p:spPr>
        <p:txBody>
          <a:bodyPr wrap="square" rtlCol="0">
            <a:spAutoFit/>
          </a:bodyPr>
          <a:lstStyle/>
          <a:p>
            <a:r>
              <a:rPr lang="en-US" altLang="zh-CN" dirty="0" smtClean="0"/>
              <a:t>MVDR</a:t>
            </a:r>
            <a:r>
              <a:rPr lang="zh-CN" altLang="en-US" dirty="0" smtClean="0"/>
              <a:t>算法</a:t>
            </a:r>
            <a:endParaRPr lang="zh-CN" altLang="en-US" dirty="0"/>
          </a:p>
        </p:txBody>
      </p:sp>
      <p:pic>
        <p:nvPicPr>
          <p:cNvPr id="3" name="图片 2"/>
          <p:cNvPicPr>
            <a:picLocks noChangeAspect="1"/>
          </p:cNvPicPr>
          <p:nvPr/>
        </p:nvPicPr>
        <p:blipFill>
          <a:blip r:embed="rId3"/>
          <a:stretch>
            <a:fillRect/>
          </a:stretch>
        </p:blipFill>
        <p:spPr>
          <a:xfrm>
            <a:off x="2117217" y="2013849"/>
            <a:ext cx="6855587" cy="5147279"/>
          </a:xfrm>
          <a:prstGeom prst="rect">
            <a:avLst/>
          </a:prstGeom>
        </p:spPr>
      </p:pic>
    </p:spTree>
    <p:extLst>
      <p:ext uri="{BB962C8B-B14F-4D97-AF65-F5344CB8AC3E}">
        <p14:creationId xmlns:p14="http://schemas.microsoft.com/office/powerpoint/2010/main" val="9003501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08951" y="1487170"/>
            <a:ext cx="4015824" cy="369332"/>
          </a:xfrm>
          <a:prstGeom prst="rect">
            <a:avLst/>
          </a:prstGeom>
          <a:noFill/>
        </p:spPr>
        <p:txBody>
          <a:bodyPr wrap="square" rtlCol="0">
            <a:spAutoFit/>
          </a:bodyPr>
          <a:lstStyle/>
          <a:p>
            <a:r>
              <a:rPr lang="en-US" altLang="zh-CN" dirty="0" smtClean="0"/>
              <a:t>MVDR</a:t>
            </a:r>
            <a:r>
              <a:rPr lang="zh-CN" altLang="en-US" dirty="0" smtClean="0"/>
              <a:t>算法</a:t>
            </a:r>
            <a:endParaRPr lang="zh-CN" altLang="en-US" dirty="0"/>
          </a:p>
        </p:txBody>
      </p:sp>
      <p:pic>
        <p:nvPicPr>
          <p:cNvPr id="3" name="图片 2"/>
          <p:cNvPicPr>
            <a:picLocks noChangeAspect="1"/>
          </p:cNvPicPr>
          <p:nvPr/>
        </p:nvPicPr>
        <p:blipFill>
          <a:blip r:embed="rId3"/>
          <a:stretch>
            <a:fillRect/>
          </a:stretch>
        </p:blipFill>
        <p:spPr>
          <a:xfrm>
            <a:off x="2639613" y="2547788"/>
            <a:ext cx="4433355" cy="1243099"/>
          </a:xfrm>
          <a:prstGeom prst="rect">
            <a:avLst/>
          </a:prstGeom>
        </p:spPr>
      </p:pic>
      <p:sp>
        <p:nvSpPr>
          <p:cNvPr id="6" name="文本框 5"/>
          <p:cNvSpPr txBox="1"/>
          <p:nvPr/>
        </p:nvSpPr>
        <p:spPr>
          <a:xfrm>
            <a:off x="608950" y="1913783"/>
            <a:ext cx="4015824" cy="369332"/>
          </a:xfrm>
          <a:prstGeom prst="rect">
            <a:avLst/>
          </a:prstGeom>
          <a:noFill/>
        </p:spPr>
        <p:txBody>
          <a:bodyPr wrap="square" rtlCol="0">
            <a:spAutoFit/>
          </a:bodyPr>
          <a:lstStyle/>
          <a:p>
            <a:r>
              <a:rPr lang="zh-CN" altLang="en-US" dirty="0" smtClean="0"/>
              <a:t>对角加载法</a:t>
            </a:r>
            <a:endParaRPr lang="zh-CN" altLang="en-US" dirty="0"/>
          </a:p>
        </p:txBody>
      </p:sp>
      <p:sp>
        <p:nvSpPr>
          <p:cNvPr id="7" name="文本框 6"/>
          <p:cNvSpPr txBox="1"/>
          <p:nvPr/>
        </p:nvSpPr>
        <p:spPr>
          <a:xfrm>
            <a:off x="729974" y="4713838"/>
            <a:ext cx="7712583" cy="923330"/>
          </a:xfrm>
          <a:prstGeom prst="rect">
            <a:avLst/>
          </a:prstGeom>
          <a:noFill/>
        </p:spPr>
        <p:txBody>
          <a:bodyPr wrap="square" rtlCol="0">
            <a:spAutoFit/>
          </a:bodyPr>
          <a:lstStyle/>
          <a:p>
            <a:pPr marL="330070" indent="-330070">
              <a:buFont typeface="Arial" panose="020B0604020202020204" pitchFamily="34" charset="0"/>
              <a:buChar char="•"/>
            </a:pPr>
            <a:r>
              <a:rPr lang="zh-CN" altLang="en-US" dirty="0" smtClean="0"/>
              <a:t>加载的能量越大，滤波器越稳定，但噪声抑制能力变差</a:t>
            </a:r>
            <a:endParaRPr lang="en-US" altLang="zh-CN" dirty="0" smtClean="0"/>
          </a:p>
          <a:p>
            <a:pPr marL="330070" indent="-330070">
              <a:buFont typeface="Arial" panose="020B0604020202020204" pitchFamily="34" charset="0"/>
              <a:buChar char="•"/>
            </a:pPr>
            <a:endParaRPr lang="en-US" altLang="zh-CN" dirty="0"/>
          </a:p>
          <a:p>
            <a:pPr marL="330070" indent="-330070">
              <a:buFont typeface="Arial" panose="020B0604020202020204" pitchFamily="34" charset="0"/>
              <a:buChar char="•"/>
            </a:pPr>
            <a:r>
              <a:rPr lang="zh-CN" altLang="en-US" dirty="0" smtClean="0"/>
              <a:t>极限情况，加载的能量无穷大，则退化到原始波束形成</a:t>
            </a:r>
            <a:endParaRPr lang="zh-CN" altLang="en-US" dirty="0"/>
          </a:p>
        </p:txBody>
      </p:sp>
    </p:spTree>
    <p:extLst>
      <p:ext uri="{BB962C8B-B14F-4D97-AF65-F5344CB8AC3E}">
        <p14:creationId xmlns:p14="http://schemas.microsoft.com/office/powerpoint/2010/main" val="19498040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08951" y="1326385"/>
            <a:ext cx="4015824" cy="369332"/>
          </a:xfrm>
          <a:prstGeom prst="rect">
            <a:avLst/>
          </a:prstGeom>
          <a:noFill/>
        </p:spPr>
        <p:txBody>
          <a:bodyPr wrap="square" rtlCol="0">
            <a:spAutoFit/>
          </a:bodyPr>
          <a:lstStyle/>
          <a:p>
            <a:r>
              <a:rPr lang="en-US" altLang="zh-CN" dirty="0" smtClean="0"/>
              <a:t>MVDR</a:t>
            </a:r>
            <a:r>
              <a:rPr lang="zh-CN" altLang="en-US" dirty="0" smtClean="0"/>
              <a:t>算法</a:t>
            </a:r>
            <a:endParaRPr lang="zh-CN" altLang="en-US" dirty="0"/>
          </a:p>
        </p:txBody>
      </p:sp>
      <p:sp>
        <p:nvSpPr>
          <p:cNvPr id="6" name="文本框 5"/>
          <p:cNvSpPr txBox="1"/>
          <p:nvPr/>
        </p:nvSpPr>
        <p:spPr>
          <a:xfrm>
            <a:off x="608950" y="1648732"/>
            <a:ext cx="4015824" cy="369332"/>
          </a:xfrm>
          <a:prstGeom prst="rect">
            <a:avLst/>
          </a:prstGeom>
          <a:noFill/>
        </p:spPr>
        <p:txBody>
          <a:bodyPr wrap="square" rtlCol="0">
            <a:spAutoFit/>
          </a:bodyPr>
          <a:lstStyle/>
          <a:p>
            <a:r>
              <a:rPr lang="zh-CN" altLang="en-US" dirty="0" smtClean="0"/>
              <a:t>对角加载法</a:t>
            </a:r>
            <a:endParaRPr lang="zh-CN" altLang="en-US" dirty="0"/>
          </a:p>
        </p:txBody>
      </p:sp>
      <p:pic>
        <p:nvPicPr>
          <p:cNvPr id="3" name="图片 2"/>
          <p:cNvPicPr>
            <a:picLocks noChangeAspect="1"/>
          </p:cNvPicPr>
          <p:nvPr/>
        </p:nvPicPr>
        <p:blipFill>
          <a:blip r:embed="rId3"/>
          <a:stretch>
            <a:fillRect/>
          </a:stretch>
        </p:blipFill>
        <p:spPr>
          <a:xfrm>
            <a:off x="937720" y="1862039"/>
            <a:ext cx="3998072" cy="3001813"/>
          </a:xfrm>
          <a:prstGeom prst="rect">
            <a:avLst/>
          </a:prstGeom>
        </p:spPr>
      </p:pic>
      <p:pic>
        <p:nvPicPr>
          <p:cNvPr id="4" name="图片 3"/>
          <p:cNvPicPr>
            <a:picLocks noChangeAspect="1"/>
          </p:cNvPicPr>
          <p:nvPr/>
        </p:nvPicPr>
        <p:blipFill>
          <a:blip r:embed="rId4"/>
          <a:stretch>
            <a:fillRect/>
          </a:stretch>
        </p:blipFill>
        <p:spPr>
          <a:xfrm>
            <a:off x="4820225" y="1862039"/>
            <a:ext cx="4010607" cy="3011225"/>
          </a:xfrm>
          <a:prstGeom prst="rect">
            <a:avLst/>
          </a:prstGeom>
        </p:spPr>
      </p:pic>
      <p:pic>
        <p:nvPicPr>
          <p:cNvPr id="7" name="图片 6"/>
          <p:cNvPicPr>
            <a:picLocks noChangeAspect="1"/>
          </p:cNvPicPr>
          <p:nvPr/>
        </p:nvPicPr>
        <p:blipFill>
          <a:blip r:embed="rId5"/>
          <a:stretch>
            <a:fillRect/>
          </a:stretch>
        </p:blipFill>
        <p:spPr>
          <a:xfrm>
            <a:off x="937720" y="4873264"/>
            <a:ext cx="4004959" cy="3006984"/>
          </a:xfrm>
          <a:prstGeom prst="rect">
            <a:avLst/>
          </a:prstGeom>
        </p:spPr>
      </p:pic>
      <p:pic>
        <p:nvPicPr>
          <p:cNvPr id="8" name="图片 7"/>
          <p:cNvPicPr>
            <a:picLocks noChangeAspect="1"/>
          </p:cNvPicPr>
          <p:nvPr/>
        </p:nvPicPr>
        <p:blipFill>
          <a:blip r:embed="rId6"/>
          <a:stretch>
            <a:fillRect/>
          </a:stretch>
        </p:blipFill>
        <p:spPr>
          <a:xfrm>
            <a:off x="4820225" y="4871144"/>
            <a:ext cx="4010607" cy="3011225"/>
          </a:xfrm>
          <a:prstGeom prst="rect">
            <a:avLst/>
          </a:prstGeom>
        </p:spPr>
      </p:pic>
      <p:sp>
        <p:nvSpPr>
          <p:cNvPr id="9" name="文本框 8"/>
          <p:cNvSpPr txBox="1"/>
          <p:nvPr/>
        </p:nvSpPr>
        <p:spPr>
          <a:xfrm>
            <a:off x="2777459" y="4650545"/>
            <a:ext cx="885860" cy="369332"/>
          </a:xfrm>
          <a:prstGeom prst="rect">
            <a:avLst/>
          </a:prstGeom>
          <a:noFill/>
        </p:spPr>
        <p:txBody>
          <a:bodyPr wrap="square" rtlCol="0">
            <a:spAutoFit/>
          </a:bodyPr>
          <a:lstStyle/>
          <a:p>
            <a:r>
              <a:rPr lang="en-US" altLang="zh-CN" dirty="0" smtClean="0"/>
              <a:t>10dB</a:t>
            </a:r>
            <a:endParaRPr lang="zh-CN" altLang="en-US" dirty="0"/>
          </a:p>
        </p:txBody>
      </p:sp>
      <p:sp>
        <p:nvSpPr>
          <p:cNvPr id="10" name="文本框 9"/>
          <p:cNvSpPr txBox="1"/>
          <p:nvPr/>
        </p:nvSpPr>
        <p:spPr>
          <a:xfrm>
            <a:off x="6541626" y="7629974"/>
            <a:ext cx="885860" cy="369332"/>
          </a:xfrm>
          <a:prstGeom prst="rect">
            <a:avLst/>
          </a:prstGeom>
          <a:noFill/>
        </p:spPr>
        <p:txBody>
          <a:bodyPr wrap="square" rtlCol="0">
            <a:spAutoFit/>
          </a:bodyPr>
          <a:lstStyle/>
          <a:p>
            <a:r>
              <a:rPr lang="en-US" altLang="zh-CN" dirty="0" smtClean="0"/>
              <a:t>20dB</a:t>
            </a:r>
            <a:endParaRPr lang="zh-CN" altLang="en-US" dirty="0"/>
          </a:p>
        </p:txBody>
      </p:sp>
      <p:sp>
        <p:nvSpPr>
          <p:cNvPr id="11" name="文本框 10"/>
          <p:cNvSpPr txBox="1"/>
          <p:nvPr/>
        </p:nvSpPr>
        <p:spPr>
          <a:xfrm>
            <a:off x="6460000" y="4650545"/>
            <a:ext cx="885860" cy="369332"/>
          </a:xfrm>
          <a:prstGeom prst="rect">
            <a:avLst/>
          </a:prstGeom>
          <a:noFill/>
        </p:spPr>
        <p:txBody>
          <a:bodyPr wrap="square" rtlCol="0">
            <a:spAutoFit/>
          </a:bodyPr>
          <a:lstStyle/>
          <a:p>
            <a:r>
              <a:rPr lang="en-US" altLang="zh-CN" dirty="0" smtClean="0"/>
              <a:t>13dB</a:t>
            </a:r>
            <a:endParaRPr lang="zh-CN" altLang="en-US" dirty="0"/>
          </a:p>
        </p:txBody>
      </p:sp>
      <p:sp>
        <p:nvSpPr>
          <p:cNvPr id="12" name="文本框 11"/>
          <p:cNvSpPr txBox="1"/>
          <p:nvPr/>
        </p:nvSpPr>
        <p:spPr>
          <a:xfrm>
            <a:off x="2536667" y="7629974"/>
            <a:ext cx="885860" cy="369332"/>
          </a:xfrm>
          <a:prstGeom prst="rect">
            <a:avLst/>
          </a:prstGeom>
          <a:noFill/>
        </p:spPr>
        <p:txBody>
          <a:bodyPr wrap="square" rtlCol="0">
            <a:spAutoFit/>
          </a:bodyPr>
          <a:lstStyle/>
          <a:p>
            <a:r>
              <a:rPr lang="en-US" altLang="zh-CN" dirty="0" smtClean="0"/>
              <a:t>16dB</a:t>
            </a:r>
            <a:endParaRPr lang="zh-CN" altLang="en-US" dirty="0"/>
          </a:p>
        </p:txBody>
      </p:sp>
    </p:spTree>
    <p:extLst>
      <p:ext uri="{BB962C8B-B14F-4D97-AF65-F5344CB8AC3E}">
        <p14:creationId xmlns:p14="http://schemas.microsoft.com/office/powerpoint/2010/main" val="19674309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08950" y="1401201"/>
            <a:ext cx="4015824" cy="369332"/>
          </a:xfrm>
          <a:prstGeom prst="rect">
            <a:avLst/>
          </a:prstGeom>
          <a:noFill/>
        </p:spPr>
        <p:txBody>
          <a:bodyPr wrap="square" rtlCol="0">
            <a:spAutoFit/>
          </a:bodyPr>
          <a:lstStyle/>
          <a:p>
            <a:r>
              <a:rPr lang="zh-CN" altLang="en-US" dirty="0" smtClean="0"/>
              <a:t>超指向波束形成</a:t>
            </a:r>
            <a:endParaRPr lang="zh-CN" altLang="en-US" dirty="0"/>
          </a:p>
        </p:txBody>
      </p:sp>
      <p:pic>
        <p:nvPicPr>
          <p:cNvPr id="3" name="图片 2"/>
          <p:cNvPicPr>
            <a:picLocks noChangeAspect="1"/>
          </p:cNvPicPr>
          <p:nvPr/>
        </p:nvPicPr>
        <p:blipFill>
          <a:blip r:embed="rId3"/>
          <a:stretch>
            <a:fillRect/>
          </a:stretch>
        </p:blipFill>
        <p:spPr>
          <a:xfrm>
            <a:off x="3283164" y="1923882"/>
            <a:ext cx="3146252" cy="1177095"/>
          </a:xfrm>
          <a:prstGeom prst="rect">
            <a:avLst/>
          </a:prstGeom>
        </p:spPr>
      </p:pic>
      <p:pic>
        <p:nvPicPr>
          <p:cNvPr id="4" name="图片 3"/>
          <p:cNvPicPr>
            <a:picLocks noChangeAspect="1"/>
          </p:cNvPicPr>
          <p:nvPr/>
        </p:nvPicPr>
        <p:blipFill>
          <a:blip r:embed="rId4"/>
          <a:stretch>
            <a:fillRect/>
          </a:stretch>
        </p:blipFill>
        <p:spPr>
          <a:xfrm>
            <a:off x="2122569" y="3519276"/>
            <a:ext cx="5467438" cy="2255181"/>
          </a:xfrm>
          <a:prstGeom prst="rect">
            <a:avLst/>
          </a:prstGeom>
        </p:spPr>
      </p:pic>
      <p:pic>
        <p:nvPicPr>
          <p:cNvPr id="7" name="图片 6"/>
          <p:cNvPicPr>
            <a:picLocks noChangeAspect="1"/>
          </p:cNvPicPr>
          <p:nvPr/>
        </p:nvPicPr>
        <p:blipFill>
          <a:blip r:embed="rId5"/>
          <a:stretch>
            <a:fillRect/>
          </a:stretch>
        </p:blipFill>
        <p:spPr>
          <a:xfrm>
            <a:off x="3442233" y="6387834"/>
            <a:ext cx="3245260" cy="1078086"/>
          </a:xfrm>
          <a:prstGeom prst="rect">
            <a:avLst/>
          </a:prstGeom>
        </p:spPr>
      </p:pic>
    </p:spTree>
    <p:extLst>
      <p:ext uri="{BB962C8B-B14F-4D97-AF65-F5344CB8AC3E}">
        <p14:creationId xmlns:p14="http://schemas.microsoft.com/office/powerpoint/2010/main" val="41962987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08950" y="1441018"/>
            <a:ext cx="4015824" cy="369332"/>
          </a:xfrm>
          <a:prstGeom prst="rect">
            <a:avLst/>
          </a:prstGeom>
          <a:noFill/>
        </p:spPr>
        <p:txBody>
          <a:bodyPr wrap="square" rtlCol="0">
            <a:spAutoFit/>
          </a:bodyPr>
          <a:lstStyle/>
          <a:p>
            <a:r>
              <a:rPr lang="zh-CN" altLang="en-US" dirty="0" smtClean="0"/>
              <a:t>超指向波束形成</a:t>
            </a:r>
            <a:endParaRPr lang="zh-CN" altLang="en-US" dirty="0"/>
          </a:p>
        </p:txBody>
      </p:sp>
      <p:pic>
        <p:nvPicPr>
          <p:cNvPr id="3" name="图片 2"/>
          <p:cNvPicPr>
            <a:picLocks noChangeAspect="1"/>
          </p:cNvPicPr>
          <p:nvPr/>
        </p:nvPicPr>
        <p:blipFill>
          <a:blip r:embed="rId3"/>
          <a:stretch>
            <a:fillRect/>
          </a:stretch>
        </p:blipFill>
        <p:spPr>
          <a:xfrm>
            <a:off x="1708360" y="1654324"/>
            <a:ext cx="7349613" cy="5518201"/>
          </a:xfrm>
          <a:prstGeom prst="rect">
            <a:avLst/>
          </a:prstGeom>
        </p:spPr>
      </p:pic>
      <p:sp>
        <p:nvSpPr>
          <p:cNvPr id="4" name="文本框 3"/>
          <p:cNvSpPr txBox="1"/>
          <p:nvPr/>
        </p:nvSpPr>
        <p:spPr>
          <a:xfrm>
            <a:off x="1880242" y="7325182"/>
            <a:ext cx="8960806" cy="369332"/>
          </a:xfrm>
          <a:prstGeom prst="rect">
            <a:avLst/>
          </a:prstGeom>
          <a:noFill/>
        </p:spPr>
        <p:txBody>
          <a:bodyPr wrap="square" rtlCol="0">
            <a:spAutoFit/>
          </a:bodyPr>
          <a:lstStyle/>
          <a:p>
            <a:r>
              <a:rPr lang="en-US" altLang="zh-CN" dirty="0" err="1" smtClean="0"/>
              <a:t>Beamforming_gain</a:t>
            </a:r>
            <a:r>
              <a:rPr lang="en-US" altLang="zh-CN" dirty="0" smtClean="0"/>
              <a:t> = 0.12                   </a:t>
            </a:r>
            <a:r>
              <a:rPr lang="en-US" altLang="zh-CN" dirty="0" err="1" smtClean="0"/>
              <a:t>SuperDirective_gain</a:t>
            </a:r>
            <a:r>
              <a:rPr lang="en-US" altLang="zh-CN" dirty="0" smtClean="0"/>
              <a:t> </a:t>
            </a:r>
            <a:r>
              <a:rPr lang="en-US" altLang="zh-CN" dirty="0"/>
              <a:t>=  4.3557e+07</a:t>
            </a:r>
            <a:endParaRPr lang="zh-CN" altLang="en-US" dirty="0"/>
          </a:p>
        </p:txBody>
      </p:sp>
    </p:spTree>
    <p:extLst>
      <p:ext uri="{BB962C8B-B14F-4D97-AF65-F5344CB8AC3E}">
        <p14:creationId xmlns:p14="http://schemas.microsoft.com/office/powerpoint/2010/main" val="35898760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85148" y="1467557"/>
            <a:ext cx="4015824" cy="369332"/>
          </a:xfrm>
          <a:prstGeom prst="rect">
            <a:avLst/>
          </a:prstGeom>
          <a:noFill/>
        </p:spPr>
        <p:txBody>
          <a:bodyPr wrap="square" rtlCol="0">
            <a:spAutoFit/>
          </a:bodyPr>
          <a:lstStyle/>
          <a:p>
            <a:r>
              <a:rPr lang="zh-CN" altLang="en-US" dirty="0" smtClean="0"/>
              <a:t>宽带信号处理</a:t>
            </a:r>
            <a:endParaRPr lang="zh-CN" altLang="en-US" dirty="0"/>
          </a:p>
        </p:txBody>
      </p:sp>
      <p:pic>
        <p:nvPicPr>
          <p:cNvPr id="4" name="图片 3"/>
          <p:cNvPicPr>
            <a:picLocks noChangeAspect="1"/>
          </p:cNvPicPr>
          <p:nvPr/>
        </p:nvPicPr>
        <p:blipFill>
          <a:blip r:embed="rId3"/>
          <a:stretch>
            <a:fillRect/>
          </a:stretch>
        </p:blipFill>
        <p:spPr>
          <a:xfrm>
            <a:off x="3113975" y="2011741"/>
            <a:ext cx="4345349" cy="693056"/>
          </a:xfrm>
          <a:prstGeom prst="rect">
            <a:avLst/>
          </a:prstGeom>
        </p:spPr>
      </p:pic>
      <p:pic>
        <p:nvPicPr>
          <p:cNvPr id="6" name="图片 5"/>
          <p:cNvPicPr>
            <a:picLocks noChangeAspect="1"/>
          </p:cNvPicPr>
          <p:nvPr/>
        </p:nvPicPr>
        <p:blipFill>
          <a:blip r:embed="rId4"/>
          <a:stretch>
            <a:fillRect/>
          </a:stretch>
        </p:blipFill>
        <p:spPr>
          <a:xfrm>
            <a:off x="2574703" y="2704796"/>
            <a:ext cx="5841468" cy="836068"/>
          </a:xfrm>
          <a:prstGeom prst="rect">
            <a:avLst/>
          </a:prstGeom>
        </p:spPr>
      </p:pic>
      <p:pic>
        <p:nvPicPr>
          <p:cNvPr id="7" name="图片 6"/>
          <p:cNvPicPr>
            <a:picLocks noChangeAspect="1"/>
          </p:cNvPicPr>
          <p:nvPr/>
        </p:nvPicPr>
        <p:blipFill>
          <a:blip r:embed="rId5"/>
          <a:stretch>
            <a:fillRect/>
          </a:stretch>
        </p:blipFill>
        <p:spPr>
          <a:xfrm>
            <a:off x="3925775" y="3540865"/>
            <a:ext cx="3311266" cy="528042"/>
          </a:xfrm>
          <a:prstGeom prst="rect">
            <a:avLst/>
          </a:prstGeom>
        </p:spPr>
      </p:pic>
      <p:pic>
        <p:nvPicPr>
          <p:cNvPr id="8" name="图片 7"/>
          <p:cNvPicPr>
            <a:picLocks noChangeAspect="1"/>
          </p:cNvPicPr>
          <p:nvPr/>
        </p:nvPicPr>
        <p:blipFill>
          <a:blip r:embed="rId6"/>
          <a:stretch>
            <a:fillRect/>
          </a:stretch>
        </p:blipFill>
        <p:spPr>
          <a:xfrm>
            <a:off x="2758926" y="4233920"/>
            <a:ext cx="6103972" cy="3232000"/>
          </a:xfrm>
          <a:prstGeom prst="rect">
            <a:avLst/>
          </a:prstGeom>
        </p:spPr>
      </p:pic>
    </p:spTree>
    <p:extLst>
      <p:ext uri="{BB962C8B-B14F-4D97-AF65-F5344CB8AC3E}">
        <p14:creationId xmlns:p14="http://schemas.microsoft.com/office/powerpoint/2010/main" val="1961939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08950" y="1537410"/>
            <a:ext cx="4015824" cy="369332"/>
          </a:xfrm>
          <a:prstGeom prst="rect">
            <a:avLst/>
          </a:prstGeom>
          <a:noFill/>
        </p:spPr>
        <p:txBody>
          <a:bodyPr wrap="square" rtlCol="0">
            <a:spAutoFit/>
          </a:bodyPr>
          <a:lstStyle/>
          <a:p>
            <a:r>
              <a:rPr lang="zh-CN" altLang="en-US" dirty="0" smtClean="0"/>
              <a:t>宽带信号处理</a:t>
            </a:r>
            <a:endParaRPr lang="zh-CN" altLang="en-US" dirty="0"/>
          </a:p>
        </p:txBody>
      </p:sp>
      <p:pic>
        <p:nvPicPr>
          <p:cNvPr id="3" name="图片 2"/>
          <p:cNvPicPr>
            <a:picLocks noChangeAspect="1"/>
          </p:cNvPicPr>
          <p:nvPr/>
        </p:nvPicPr>
        <p:blipFill>
          <a:blip r:embed="rId3"/>
          <a:stretch>
            <a:fillRect/>
          </a:stretch>
        </p:blipFill>
        <p:spPr>
          <a:xfrm>
            <a:off x="1185585" y="1670975"/>
            <a:ext cx="8225640" cy="6175935"/>
          </a:xfrm>
          <a:prstGeom prst="rect">
            <a:avLst/>
          </a:prstGeom>
        </p:spPr>
      </p:pic>
    </p:spTree>
    <p:extLst>
      <p:ext uri="{BB962C8B-B14F-4D97-AF65-F5344CB8AC3E}">
        <p14:creationId xmlns:p14="http://schemas.microsoft.com/office/powerpoint/2010/main" val="2707213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589236" y="1411761"/>
            <a:ext cx="4015824" cy="369332"/>
          </a:xfrm>
          <a:prstGeom prst="rect">
            <a:avLst/>
          </a:prstGeom>
          <a:noFill/>
        </p:spPr>
        <p:txBody>
          <a:bodyPr wrap="square" rtlCol="0">
            <a:spAutoFit/>
          </a:bodyPr>
          <a:lstStyle/>
          <a:p>
            <a:r>
              <a:rPr lang="zh-CN" altLang="en-US" dirty="0" smtClean="0"/>
              <a:t>宽带信号处理</a:t>
            </a:r>
            <a:endParaRPr lang="zh-CN" altLang="en-US" dirty="0"/>
          </a:p>
        </p:txBody>
      </p:sp>
      <p:pic>
        <p:nvPicPr>
          <p:cNvPr id="3" name="图片 2"/>
          <p:cNvPicPr>
            <a:picLocks noChangeAspect="1"/>
          </p:cNvPicPr>
          <p:nvPr/>
        </p:nvPicPr>
        <p:blipFill>
          <a:blip r:embed="rId11"/>
          <a:stretch>
            <a:fillRect/>
          </a:stretch>
        </p:blipFill>
        <p:spPr>
          <a:xfrm>
            <a:off x="2739682" y="1699360"/>
            <a:ext cx="5161599" cy="1969237"/>
          </a:xfrm>
          <a:prstGeom prst="rect">
            <a:avLst/>
          </a:prstGeom>
        </p:spPr>
      </p:pic>
      <p:pic>
        <p:nvPicPr>
          <p:cNvPr id="4" name="图片 3"/>
          <p:cNvPicPr>
            <a:picLocks noChangeAspect="1"/>
          </p:cNvPicPr>
          <p:nvPr/>
        </p:nvPicPr>
        <p:blipFill>
          <a:blip r:embed="rId12"/>
          <a:stretch>
            <a:fillRect/>
          </a:stretch>
        </p:blipFill>
        <p:spPr>
          <a:xfrm>
            <a:off x="478487" y="5829187"/>
            <a:ext cx="5139667" cy="1941525"/>
          </a:xfrm>
          <a:prstGeom prst="rect">
            <a:avLst/>
          </a:prstGeom>
        </p:spPr>
      </p:pic>
      <p:pic>
        <p:nvPicPr>
          <p:cNvPr id="6" name="图片 5"/>
          <p:cNvPicPr>
            <a:picLocks noChangeAspect="1"/>
          </p:cNvPicPr>
          <p:nvPr/>
        </p:nvPicPr>
        <p:blipFill>
          <a:blip r:embed="rId13"/>
          <a:stretch>
            <a:fillRect/>
          </a:stretch>
        </p:blipFill>
        <p:spPr>
          <a:xfrm>
            <a:off x="456554" y="3801681"/>
            <a:ext cx="5161599" cy="1840282"/>
          </a:xfrm>
          <a:prstGeom prst="rect">
            <a:avLst/>
          </a:prstGeom>
        </p:spPr>
      </p:pic>
      <p:pic>
        <p:nvPicPr>
          <p:cNvPr id="7" name="图片 6"/>
          <p:cNvPicPr>
            <a:picLocks noChangeAspect="1"/>
          </p:cNvPicPr>
          <p:nvPr/>
        </p:nvPicPr>
        <p:blipFill>
          <a:blip r:embed="rId14"/>
          <a:stretch>
            <a:fillRect/>
          </a:stretch>
        </p:blipFill>
        <p:spPr>
          <a:xfrm>
            <a:off x="5107201" y="3762207"/>
            <a:ext cx="5530195" cy="1919230"/>
          </a:xfrm>
          <a:prstGeom prst="rect">
            <a:avLst/>
          </a:prstGeom>
        </p:spPr>
      </p:pic>
      <p:pic>
        <p:nvPicPr>
          <p:cNvPr id="8" name="图片 7"/>
          <p:cNvPicPr>
            <a:picLocks noChangeAspect="1"/>
          </p:cNvPicPr>
          <p:nvPr/>
        </p:nvPicPr>
        <p:blipFill>
          <a:blip r:embed="rId15"/>
          <a:stretch>
            <a:fillRect/>
          </a:stretch>
        </p:blipFill>
        <p:spPr>
          <a:xfrm>
            <a:off x="5165166" y="5829187"/>
            <a:ext cx="5472230" cy="1940605"/>
          </a:xfrm>
          <a:prstGeom prst="rect">
            <a:avLst/>
          </a:prstGeom>
        </p:spPr>
      </p:pic>
      <p:pic>
        <p:nvPicPr>
          <p:cNvPr id="9" name="bea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076354" y="2379178"/>
            <a:ext cx="609600" cy="609600"/>
          </a:xfrm>
          <a:prstGeom prst="rect">
            <a:avLst/>
          </a:prstGeom>
        </p:spPr>
      </p:pic>
      <p:pic>
        <p:nvPicPr>
          <p:cNvPr id="10" name="beam_con">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2597148" y="4112222"/>
            <a:ext cx="609600" cy="609600"/>
          </a:xfrm>
          <a:prstGeom prst="rect">
            <a:avLst/>
          </a:prstGeom>
        </p:spPr>
      </p:pic>
      <p:pic>
        <p:nvPicPr>
          <p:cNvPr id="11" name="beam_mvd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7758747" y="3988092"/>
            <a:ext cx="609600" cy="609600"/>
          </a:xfrm>
          <a:prstGeom prst="rect">
            <a:avLst/>
          </a:prstGeom>
        </p:spPr>
      </p:pic>
      <p:pic>
        <p:nvPicPr>
          <p:cNvPr id="12" name="beam_super">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2758730" y="6200933"/>
            <a:ext cx="609600" cy="609600"/>
          </a:xfrm>
          <a:prstGeom prst="rect">
            <a:avLst/>
          </a:prstGeom>
        </p:spPr>
      </p:pic>
      <p:pic>
        <p:nvPicPr>
          <p:cNvPr id="13" name="sai_output">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7758062" y="6200933"/>
            <a:ext cx="609600" cy="609600"/>
          </a:xfrm>
          <a:prstGeom prst="rect">
            <a:avLst/>
          </a:prstGeom>
        </p:spPr>
      </p:pic>
    </p:spTree>
    <p:extLst>
      <p:ext uri="{BB962C8B-B14F-4D97-AF65-F5344CB8AC3E}">
        <p14:creationId xmlns:p14="http://schemas.microsoft.com/office/powerpoint/2010/main" val="32849616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0"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400"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400"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9400" fill="hold"/>
                                        <p:tgtEl>
                                          <p:spTgt spid="12"/>
                                        </p:tgtEl>
                                      </p:cBhvr>
                                    </p:cmd>
                                  </p:childTnLst>
                                </p:cTn>
                              </p:par>
                            </p:childTnLst>
                          </p:cTn>
                        </p:par>
                      </p:childTnLst>
                    </p:cTn>
                  </p:par>
                </p:childTnLst>
              </p:cTn>
              <p:nextCondLst>
                <p:cond evt="onClick" delay="0">
                  <p:tgtEl>
                    <p:spTgt spid="12"/>
                  </p:tgtEl>
                </p:cond>
              </p:nextCondLst>
            </p:seq>
            <p:audio>
              <p:cMediaNode vol="80000">
                <p:cTn id="25" fill="hold" display="0">
                  <p:stCondLst>
                    <p:cond delay="indefinite"/>
                  </p:stCondLst>
                  <p:endCondLst>
                    <p:cond evt="onStopAudio" delay="0">
                      <p:tgtEl>
                        <p:sldTgt/>
                      </p:tgtEl>
                    </p:cond>
                  </p:endCondLst>
                </p:cTn>
                <p:tgtEl>
                  <p:spTgt spid="12"/>
                </p:tgtEl>
              </p:cMediaNode>
            </p:audi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9400" fill="hold"/>
                                        <p:tgtEl>
                                          <p:spTgt spid="13"/>
                                        </p:tgtEl>
                                      </p:cBhvr>
                                    </p:cmd>
                                  </p:childTnLst>
                                </p:cTn>
                              </p:par>
                            </p:childTnLst>
                          </p:cTn>
                        </p:par>
                      </p:childTnLst>
                    </p:cTn>
                  </p:par>
                </p:childTnLst>
              </p:cTn>
              <p:nextCondLst>
                <p:cond evt="onClick" delay="0">
                  <p:tgtEl>
                    <p:spTgt spid="13"/>
                  </p:tgtEl>
                </p:cond>
              </p:nextCondLst>
            </p:seq>
            <p:audio>
              <p:cMediaNode vol="80000">
                <p:cTn id="31" fill="hold" display="0">
                  <p:stCondLst>
                    <p:cond delay="indefinite"/>
                  </p:stCondLst>
                  <p:endCondLst>
                    <p:cond evt="onStopAudio" delay="0">
                      <p:tgtEl>
                        <p:sldTgt/>
                      </p:tgtEl>
                    </p:cond>
                  </p:endCondLst>
                </p:cTn>
                <p:tgtEl>
                  <p:spTgt spid="13"/>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89156" y="1417017"/>
            <a:ext cx="4015824" cy="646331"/>
          </a:xfrm>
          <a:prstGeom prst="rect">
            <a:avLst/>
          </a:prstGeom>
          <a:noFill/>
        </p:spPr>
        <p:txBody>
          <a:bodyPr wrap="square" rtlCol="0">
            <a:spAutoFit/>
          </a:bodyPr>
          <a:lstStyle/>
          <a:p>
            <a:r>
              <a:rPr lang="zh-CN" altLang="en-US" b="1" dirty="0" smtClean="0"/>
              <a:t>差分阵列</a:t>
            </a:r>
            <a:endParaRPr lang="en-US" altLang="zh-CN" b="1" dirty="0" smtClean="0"/>
          </a:p>
          <a:p>
            <a:r>
              <a:rPr lang="zh-CN" altLang="en-US" dirty="0" smtClean="0"/>
              <a:t>一阶差分</a:t>
            </a:r>
            <a:endParaRPr lang="zh-CN" altLang="en-US" dirty="0"/>
          </a:p>
        </p:txBody>
      </p:sp>
      <p:pic>
        <p:nvPicPr>
          <p:cNvPr id="3" name="图片 2"/>
          <p:cNvPicPr>
            <a:picLocks noChangeAspect="1"/>
          </p:cNvPicPr>
          <p:nvPr/>
        </p:nvPicPr>
        <p:blipFill>
          <a:blip r:embed="rId3"/>
          <a:stretch>
            <a:fillRect/>
          </a:stretch>
        </p:blipFill>
        <p:spPr>
          <a:xfrm>
            <a:off x="3474850" y="1905432"/>
            <a:ext cx="4026477" cy="3519204"/>
          </a:xfrm>
          <a:prstGeom prst="rect">
            <a:avLst/>
          </a:prstGeom>
        </p:spPr>
      </p:pic>
      <p:pic>
        <p:nvPicPr>
          <p:cNvPr id="4" name="图片 3"/>
          <p:cNvPicPr>
            <a:picLocks noChangeAspect="1"/>
          </p:cNvPicPr>
          <p:nvPr/>
        </p:nvPicPr>
        <p:blipFill>
          <a:blip r:embed="rId4"/>
          <a:stretch>
            <a:fillRect/>
          </a:stretch>
        </p:blipFill>
        <p:spPr>
          <a:xfrm>
            <a:off x="608950" y="5215782"/>
            <a:ext cx="3584478" cy="2691280"/>
          </a:xfrm>
          <a:prstGeom prst="rect">
            <a:avLst/>
          </a:prstGeom>
        </p:spPr>
      </p:pic>
      <p:pic>
        <p:nvPicPr>
          <p:cNvPr id="6" name="图片 5"/>
          <p:cNvPicPr>
            <a:picLocks noChangeAspect="1"/>
          </p:cNvPicPr>
          <p:nvPr/>
        </p:nvPicPr>
        <p:blipFill>
          <a:blip r:embed="rId5"/>
          <a:stretch>
            <a:fillRect/>
          </a:stretch>
        </p:blipFill>
        <p:spPr>
          <a:xfrm>
            <a:off x="3446718" y="5215782"/>
            <a:ext cx="3669889" cy="2755409"/>
          </a:xfrm>
          <a:prstGeom prst="rect">
            <a:avLst/>
          </a:prstGeom>
        </p:spPr>
      </p:pic>
      <p:pic>
        <p:nvPicPr>
          <p:cNvPr id="7" name="图片 6"/>
          <p:cNvPicPr>
            <a:picLocks noChangeAspect="1"/>
          </p:cNvPicPr>
          <p:nvPr/>
        </p:nvPicPr>
        <p:blipFill>
          <a:blip r:embed="rId6"/>
          <a:stretch>
            <a:fillRect/>
          </a:stretch>
        </p:blipFill>
        <p:spPr>
          <a:xfrm>
            <a:off x="6215730" y="5060295"/>
            <a:ext cx="3914425" cy="2939011"/>
          </a:xfrm>
          <a:prstGeom prst="rect">
            <a:avLst/>
          </a:prstGeom>
        </p:spPr>
      </p:pic>
    </p:spTree>
    <p:extLst>
      <p:ext uri="{BB962C8B-B14F-4D97-AF65-F5344CB8AC3E}">
        <p14:creationId xmlns:p14="http://schemas.microsoft.com/office/powerpoint/2010/main" val="2150161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554" y="224316"/>
            <a:ext cx="7923213" cy="968375"/>
          </a:xfrm>
        </p:spPr>
        <p:txBody>
          <a:bodyPr/>
          <a:lstStyle/>
          <a:p>
            <a:r>
              <a:rPr lang="zh-CN" altLang="en-US" dirty="0"/>
              <a:t>语音信号处理基本概念</a:t>
            </a:r>
          </a:p>
        </p:txBody>
      </p:sp>
      <p:sp>
        <p:nvSpPr>
          <p:cNvPr id="3" name="文本框 2"/>
          <p:cNvSpPr txBox="1"/>
          <p:nvPr/>
        </p:nvSpPr>
        <p:spPr>
          <a:xfrm>
            <a:off x="1280821" y="1144161"/>
            <a:ext cx="9309444" cy="369332"/>
          </a:xfrm>
          <a:prstGeom prst="rect">
            <a:avLst/>
          </a:prstGeom>
          <a:noFill/>
        </p:spPr>
        <p:txBody>
          <a:bodyPr wrap="square" rtlCol="0">
            <a:spAutoFit/>
          </a:bodyPr>
          <a:lstStyle/>
          <a:p>
            <a:endParaRPr lang="zh-CN" altLang="en-US" dirty="0"/>
          </a:p>
        </p:txBody>
      </p:sp>
      <p:sp>
        <p:nvSpPr>
          <p:cNvPr id="5" name="文本框 4"/>
          <p:cNvSpPr txBox="1"/>
          <p:nvPr/>
        </p:nvSpPr>
        <p:spPr>
          <a:xfrm>
            <a:off x="461155" y="1242783"/>
            <a:ext cx="8425170" cy="369332"/>
          </a:xfrm>
          <a:prstGeom prst="rect">
            <a:avLst/>
          </a:prstGeom>
          <a:noFill/>
        </p:spPr>
        <p:txBody>
          <a:bodyPr wrap="square" rtlCol="0">
            <a:spAutoFit/>
          </a:bodyPr>
          <a:lstStyle/>
          <a:p>
            <a:r>
              <a:rPr lang="zh-CN" altLang="en-US" dirty="0" smtClean="0"/>
              <a:t>典型窗函数</a:t>
            </a:r>
            <a:endParaRPr lang="zh-CN" altLang="en-US" dirty="0"/>
          </a:p>
        </p:txBody>
      </p:sp>
      <p:sp>
        <p:nvSpPr>
          <p:cNvPr id="6" name="文本框 5"/>
          <p:cNvSpPr txBox="1"/>
          <p:nvPr/>
        </p:nvSpPr>
        <p:spPr>
          <a:xfrm>
            <a:off x="1025201" y="1817675"/>
            <a:ext cx="3795012" cy="369332"/>
          </a:xfrm>
          <a:prstGeom prst="rect">
            <a:avLst/>
          </a:prstGeom>
          <a:noFill/>
        </p:spPr>
        <p:txBody>
          <a:bodyPr wrap="square" rtlCol="0">
            <a:spAutoFit/>
          </a:bodyPr>
          <a:lstStyle/>
          <a:p>
            <a:r>
              <a:rPr lang="zh-CN" altLang="en-US" dirty="0" smtClean="0"/>
              <a:t>汉明窗</a:t>
            </a:r>
            <a:endParaRPr lang="zh-CN" altLang="en-US" dirty="0"/>
          </a:p>
        </p:txBody>
      </p:sp>
      <p:pic>
        <p:nvPicPr>
          <p:cNvPr id="8" name="图片 7"/>
          <p:cNvPicPr>
            <a:picLocks noChangeAspect="1"/>
          </p:cNvPicPr>
          <p:nvPr/>
        </p:nvPicPr>
        <p:blipFill>
          <a:blip r:embed="rId3"/>
          <a:stretch>
            <a:fillRect/>
          </a:stretch>
        </p:blipFill>
        <p:spPr>
          <a:xfrm>
            <a:off x="1911608" y="2147246"/>
            <a:ext cx="6293455" cy="1592169"/>
          </a:xfrm>
          <a:prstGeom prst="rect">
            <a:avLst/>
          </a:prstGeom>
        </p:spPr>
      </p:pic>
      <p:pic>
        <p:nvPicPr>
          <p:cNvPr id="10" name="图片 9"/>
          <p:cNvPicPr>
            <a:picLocks noChangeAspect="1"/>
          </p:cNvPicPr>
          <p:nvPr/>
        </p:nvPicPr>
        <p:blipFill>
          <a:blip r:embed="rId4"/>
          <a:stretch>
            <a:fillRect/>
          </a:stretch>
        </p:blipFill>
        <p:spPr>
          <a:xfrm>
            <a:off x="3326490" y="2294612"/>
            <a:ext cx="4441303" cy="689351"/>
          </a:xfrm>
          <a:prstGeom prst="rect">
            <a:avLst/>
          </a:prstGeom>
        </p:spPr>
      </p:pic>
      <p:pic>
        <p:nvPicPr>
          <p:cNvPr id="11" name="图片 10"/>
          <p:cNvPicPr>
            <a:picLocks noChangeAspect="1"/>
          </p:cNvPicPr>
          <p:nvPr/>
        </p:nvPicPr>
        <p:blipFill>
          <a:blip r:embed="rId5"/>
          <a:stretch>
            <a:fillRect/>
          </a:stretch>
        </p:blipFill>
        <p:spPr>
          <a:xfrm>
            <a:off x="532752" y="3824071"/>
            <a:ext cx="9051167" cy="3411747"/>
          </a:xfrm>
          <a:prstGeom prst="rect">
            <a:avLst/>
          </a:prstGeom>
        </p:spPr>
      </p:pic>
    </p:spTree>
    <p:extLst>
      <p:ext uri="{BB962C8B-B14F-4D97-AF65-F5344CB8AC3E}">
        <p14:creationId xmlns:p14="http://schemas.microsoft.com/office/powerpoint/2010/main" val="12296140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947" y="208078"/>
            <a:ext cx="7923213" cy="968375"/>
          </a:xfrm>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pic>
        <p:nvPicPr>
          <p:cNvPr id="4" name="图片 3"/>
          <p:cNvPicPr>
            <a:picLocks noChangeAspect="1"/>
          </p:cNvPicPr>
          <p:nvPr/>
        </p:nvPicPr>
        <p:blipFill>
          <a:blip r:embed="rId3"/>
          <a:stretch>
            <a:fillRect/>
          </a:stretch>
        </p:blipFill>
        <p:spPr>
          <a:xfrm>
            <a:off x="3122941" y="1969877"/>
            <a:ext cx="4439062" cy="3169508"/>
          </a:xfrm>
          <a:prstGeom prst="rect">
            <a:avLst/>
          </a:prstGeom>
        </p:spPr>
      </p:pic>
      <p:sp>
        <p:nvSpPr>
          <p:cNvPr id="6" name="文本框 5"/>
          <p:cNvSpPr txBox="1"/>
          <p:nvPr/>
        </p:nvSpPr>
        <p:spPr>
          <a:xfrm>
            <a:off x="569886" y="1351404"/>
            <a:ext cx="4015824" cy="646331"/>
          </a:xfrm>
          <a:prstGeom prst="rect">
            <a:avLst/>
          </a:prstGeom>
          <a:noFill/>
        </p:spPr>
        <p:txBody>
          <a:bodyPr wrap="square" rtlCol="0">
            <a:spAutoFit/>
          </a:bodyPr>
          <a:lstStyle/>
          <a:p>
            <a:r>
              <a:rPr lang="zh-CN" altLang="en-US" b="1" dirty="0" smtClean="0"/>
              <a:t>差分阵列</a:t>
            </a:r>
            <a:endParaRPr lang="en-US" altLang="zh-CN" b="1" dirty="0" smtClean="0"/>
          </a:p>
          <a:p>
            <a:r>
              <a:rPr lang="zh-CN" altLang="en-US" dirty="0" smtClean="0"/>
              <a:t>二阶差分</a:t>
            </a:r>
            <a:endParaRPr lang="zh-CN" altLang="en-US" dirty="0"/>
          </a:p>
        </p:txBody>
      </p:sp>
      <p:pic>
        <p:nvPicPr>
          <p:cNvPr id="3" name="图片 2"/>
          <p:cNvPicPr>
            <a:picLocks noChangeAspect="1"/>
          </p:cNvPicPr>
          <p:nvPr/>
        </p:nvPicPr>
        <p:blipFill>
          <a:blip r:embed="rId4"/>
          <a:stretch>
            <a:fillRect/>
          </a:stretch>
        </p:blipFill>
        <p:spPr>
          <a:xfrm>
            <a:off x="6463547" y="5139385"/>
            <a:ext cx="4155064" cy="3119686"/>
          </a:xfrm>
          <a:prstGeom prst="rect">
            <a:avLst/>
          </a:prstGeom>
        </p:spPr>
      </p:pic>
      <p:pic>
        <p:nvPicPr>
          <p:cNvPr id="7" name="图片 6"/>
          <p:cNvPicPr>
            <a:picLocks noChangeAspect="1"/>
          </p:cNvPicPr>
          <p:nvPr/>
        </p:nvPicPr>
        <p:blipFill>
          <a:blip r:embed="rId5"/>
          <a:stretch>
            <a:fillRect/>
          </a:stretch>
        </p:blipFill>
        <p:spPr>
          <a:xfrm>
            <a:off x="3122940" y="5073811"/>
            <a:ext cx="4275009" cy="3209741"/>
          </a:xfrm>
          <a:prstGeom prst="rect">
            <a:avLst/>
          </a:prstGeom>
        </p:spPr>
      </p:pic>
      <p:pic>
        <p:nvPicPr>
          <p:cNvPr id="8" name="图片 7"/>
          <p:cNvPicPr>
            <a:picLocks noChangeAspect="1"/>
          </p:cNvPicPr>
          <p:nvPr/>
        </p:nvPicPr>
        <p:blipFill>
          <a:blip r:embed="rId6"/>
          <a:stretch>
            <a:fillRect/>
          </a:stretch>
        </p:blipFill>
        <p:spPr>
          <a:xfrm>
            <a:off x="-153030" y="5027103"/>
            <a:ext cx="4364584" cy="3276995"/>
          </a:xfrm>
          <a:prstGeom prst="rect">
            <a:avLst/>
          </a:prstGeom>
        </p:spPr>
      </p:pic>
    </p:spTree>
    <p:extLst>
      <p:ext uri="{BB962C8B-B14F-4D97-AF65-F5344CB8AC3E}">
        <p14:creationId xmlns:p14="http://schemas.microsoft.com/office/powerpoint/2010/main" val="42041574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1144191" y="1377551"/>
            <a:ext cx="4015824" cy="369332"/>
          </a:xfrm>
          <a:prstGeom prst="rect">
            <a:avLst/>
          </a:prstGeom>
          <a:noFill/>
        </p:spPr>
        <p:txBody>
          <a:bodyPr wrap="square" rtlCol="0">
            <a:spAutoFit/>
          </a:bodyPr>
          <a:lstStyle/>
          <a:p>
            <a:r>
              <a:rPr lang="zh-CN" altLang="en-US" dirty="0" smtClean="0"/>
              <a:t>差分阵列</a:t>
            </a:r>
            <a:endParaRPr lang="zh-CN" altLang="en-US" dirty="0"/>
          </a:p>
        </p:txBody>
      </p:sp>
      <p:pic>
        <p:nvPicPr>
          <p:cNvPr id="3" name="图片 2"/>
          <p:cNvPicPr>
            <a:picLocks noChangeAspect="1"/>
          </p:cNvPicPr>
          <p:nvPr/>
        </p:nvPicPr>
        <p:blipFill>
          <a:blip r:embed="rId9"/>
          <a:stretch>
            <a:fillRect/>
          </a:stretch>
        </p:blipFill>
        <p:spPr>
          <a:xfrm>
            <a:off x="836596" y="1700669"/>
            <a:ext cx="6678256" cy="2084805"/>
          </a:xfrm>
          <a:prstGeom prst="rect">
            <a:avLst/>
          </a:prstGeom>
        </p:spPr>
      </p:pic>
      <p:pic>
        <p:nvPicPr>
          <p:cNvPr id="4" name="图片 3"/>
          <p:cNvPicPr>
            <a:picLocks noChangeAspect="1"/>
          </p:cNvPicPr>
          <p:nvPr/>
        </p:nvPicPr>
        <p:blipFill>
          <a:blip r:embed="rId10"/>
          <a:stretch>
            <a:fillRect/>
          </a:stretch>
        </p:blipFill>
        <p:spPr>
          <a:xfrm>
            <a:off x="814123" y="3693190"/>
            <a:ext cx="6700729" cy="2058076"/>
          </a:xfrm>
          <a:prstGeom prst="rect">
            <a:avLst/>
          </a:prstGeom>
        </p:spPr>
      </p:pic>
      <p:pic>
        <p:nvPicPr>
          <p:cNvPr id="6" name="图片 5"/>
          <p:cNvPicPr>
            <a:picLocks noChangeAspect="1"/>
          </p:cNvPicPr>
          <p:nvPr/>
        </p:nvPicPr>
        <p:blipFill>
          <a:blip r:embed="rId11"/>
          <a:stretch>
            <a:fillRect/>
          </a:stretch>
        </p:blipFill>
        <p:spPr>
          <a:xfrm>
            <a:off x="814124" y="5751266"/>
            <a:ext cx="6700729" cy="2095644"/>
          </a:xfrm>
          <a:prstGeom prst="rect">
            <a:avLst/>
          </a:prstGeom>
        </p:spPr>
      </p:pic>
      <p:pic>
        <p:nvPicPr>
          <p:cNvPr id="7" name="mon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04948" y="2360654"/>
            <a:ext cx="609600" cy="609600"/>
          </a:xfrm>
          <a:prstGeom prst="rect">
            <a:avLst/>
          </a:prstGeom>
        </p:spPr>
      </p:pic>
      <p:pic>
        <p:nvPicPr>
          <p:cNvPr id="8" name="Carioid_first">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04948" y="4265604"/>
            <a:ext cx="609600" cy="609600"/>
          </a:xfrm>
          <a:prstGeom prst="rect">
            <a:avLst/>
          </a:prstGeom>
        </p:spPr>
      </p:pic>
      <p:pic>
        <p:nvPicPr>
          <p:cNvPr id="9" name="Carioid_seco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8304948" y="6494288"/>
            <a:ext cx="609600" cy="609600"/>
          </a:xfrm>
          <a:prstGeom prst="rect">
            <a:avLst/>
          </a:prstGeom>
        </p:spPr>
      </p:pic>
    </p:spTree>
    <p:extLst>
      <p:ext uri="{BB962C8B-B14F-4D97-AF65-F5344CB8AC3E}">
        <p14:creationId xmlns:p14="http://schemas.microsoft.com/office/powerpoint/2010/main" val="27113413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9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983"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1983"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85149" y="1441988"/>
            <a:ext cx="4015824" cy="369332"/>
          </a:xfrm>
          <a:prstGeom prst="rect">
            <a:avLst/>
          </a:prstGeom>
          <a:noFill/>
        </p:spPr>
        <p:txBody>
          <a:bodyPr wrap="square" rtlCol="0">
            <a:spAutoFit/>
          </a:bodyPr>
          <a:lstStyle/>
          <a:p>
            <a:r>
              <a:rPr lang="zh-CN" altLang="en-US" dirty="0" smtClean="0"/>
              <a:t>多通道维纳滤波器</a:t>
            </a:r>
            <a:endParaRPr lang="zh-CN" altLang="en-US" dirty="0"/>
          </a:p>
        </p:txBody>
      </p:sp>
      <p:pic>
        <p:nvPicPr>
          <p:cNvPr id="3" name="图片 2"/>
          <p:cNvPicPr>
            <a:picLocks noChangeAspect="1"/>
          </p:cNvPicPr>
          <p:nvPr/>
        </p:nvPicPr>
        <p:blipFill>
          <a:blip r:embed="rId3"/>
          <a:stretch>
            <a:fillRect/>
          </a:stretch>
        </p:blipFill>
        <p:spPr>
          <a:xfrm>
            <a:off x="2451310" y="2796906"/>
            <a:ext cx="4785383" cy="913073"/>
          </a:xfrm>
          <a:prstGeom prst="rect">
            <a:avLst/>
          </a:prstGeom>
        </p:spPr>
      </p:pic>
      <p:sp>
        <p:nvSpPr>
          <p:cNvPr id="6" name="文本框 5"/>
          <p:cNvSpPr txBox="1"/>
          <p:nvPr/>
        </p:nvSpPr>
        <p:spPr>
          <a:xfrm>
            <a:off x="685148" y="1868601"/>
            <a:ext cx="4015824" cy="369332"/>
          </a:xfrm>
          <a:prstGeom prst="rect">
            <a:avLst/>
          </a:prstGeom>
          <a:noFill/>
        </p:spPr>
        <p:txBody>
          <a:bodyPr wrap="square" rtlCol="0">
            <a:spAutoFit/>
          </a:bodyPr>
          <a:lstStyle/>
          <a:p>
            <a:r>
              <a:rPr lang="zh-CN" altLang="en-US" dirty="0" smtClean="0"/>
              <a:t>维纳滤波器准则</a:t>
            </a:r>
            <a:endParaRPr lang="zh-CN" altLang="en-US" dirty="0"/>
          </a:p>
        </p:txBody>
      </p:sp>
      <p:pic>
        <p:nvPicPr>
          <p:cNvPr id="4" name="图片 3"/>
          <p:cNvPicPr>
            <a:picLocks noChangeAspect="1"/>
          </p:cNvPicPr>
          <p:nvPr/>
        </p:nvPicPr>
        <p:blipFill>
          <a:blip r:embed="rId4"/>
          <a:stretch>
            <a:fillRect/>
          </a:stretch>
        </p:blipFill>
        <p:spPr>
          <a:xfrm>
            <a:off x="4079921" y="3652822"/>
            <a:ext cx="1705136" cy="594048"/>
          </a:xfrm>
          <a:prstGeom prst="rect">
            <a:avLst/>
          </a:prstGeom>
        </p:spPr>
      </p:pic>
      <p:pic>
        <p:nvPicPr>
          <p:cNvPr id="8" name="图片 7"/>
          <p:cNvPicPr>
            <a:picLocks noChangeAspect="1"/>
          </p:cNvPicPr>
          <p:nvPr/>
        </p:nvPicPr>
        <p:blipFill>
          <a:blip r:embed="rId5"/>
          <a:stretch>
            <a:fillRect/>
          </a:stretch>
        </p:blipFill>
        <p:spPr>
          <a:xfrm>
            <a:off x="3820918" y="2279866"/>
            <a:ext cx="2046165" cy="517041"/>
          </a:xfrm>
          <a:prstGeom prst="rect">
            <a:avLst/>
          </a:prstGeom>
        </p:spPr>
      </p:pic>
      <p:pic>
        <p:nvPicPr>
          <p:cNvPr id="10" name="图片 9"/>
          <p:cNvPicPr>
            <a:picLocks noChangeAspect="1"/>
          </p:cNvPicPr>
          <p:nvPr/>
        </p:nvPicPr>
        <p:blipFill>
          <a:blip r:embed="rId6"/>
          <a:stretch>
            <a:fillRect/>
          </a:stretch>
        </p:blipFill>
        <p:spPr>
          <a:xfrm>
            <a:off x="2715330" y="4227021"/>
            <a:ext cx="4521363" cy="1232099"/>
          </a:xfrm>
          <a:prstGeom prst="rect">
            <a:avLst/>
          </a:prstGeom>
        </p:spPr>
      </p:pic>
      <p:sp>
        <p:nvSpPr>
          <p:cNvPr id="11" name="文本框 10"/>
          <p:cNvSpPr txBox="1"/>
          <p:nvPr/>
        </p:nvSpPr>
        <p:spPr>
          <a:xfrm>
            <a:off x="1136241" y="5549548"/>
            <a:ext cx="9021851" cy="369332"/>
          </a:xfrm>
          <a:prstGeom prst="rect">
            <a:avLst/>
          </a:prstGeom>
          <a:noFill/>
        </p:spPr>
        <p:txBody>
          <a:bodyPr wrap="square" rtlCol="0">
            <a:spAutoFit/>
          </a:bodyPr>
          <a:lstStyle/>
          <a:p>
            <a:r>
              <a:rPr lang="zh-CN" altLang="en-US" b="1" dirty="0" smtClean="0"/>
              <a:t>多通道维纳滤波器等价于</a:t>
            </a:r>
            <a:r>
              <a:rPr lang="en-US" altLang="zh-CN" b="1" dirty="0" smtClean="0"/>
              <a:t>MVDR</a:t>
            </a:r>
            <a:r>
              <a:rPr lang="zh-CN" altLang="en-US" b="1" dirty="0" smtClean="0"/>
              <a:t>算法级联一个单通道语音增强</a:t>
            </a:r>
            <a:endParaRPr lang="zh-CN" altLang="en-US" b="1" dirty="0"/>
          </a:p>
        </p:txBody>
      </p:sp>
      <p:pic>
        <p:nvPicPr>
          <p:cNvPr id="12" name="图片 11"/>
          <p:cNvPicPr>
            <a:picLocks noChangeAspect="1"/>
          </p:cNvPicPr>
          <p:nvPr/>
        </p:nvPicPr>
        <p:blipFill>
          <a:blip r:embed="rId7"/>
          <a:stretch>
            <a:fillRect/>
          </a:stretch>
        </p:blipFill>
        <p:spPr>
          <a:xfrm>
            <a:off x="2726535" y="6290442"/>
            <a:ext cx="5247420" cy="1023082"/>
          </a:xfrm>
          <a:prstGeom prst="rect">
            <a:avLst/>
          </a:prstGeom>
        </p:spPr>
      </p:pic>
    </p:spTree>
    <p:extLst>
      <p:ext uri="{BB962C8B-B14F-4D97-AF65-F5344CB8AC3E}">
        <p14:creationId xmlns:p14="http://schemas.microsoft.com/office/powerpoint/2010/main" val="10370340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85148" y="1503752"/>
            <a:ext cx="4015824" cy="369332"/>
          </a:xfrm>
          <a:prstGeom prst="rect">
            <a:avLst/>
          </a:prstGeom>
          <a:noFill/>
        </p:spPr>
        <p:txBody>
          <a:bodyPr wrap="square" rtlCol="0">
            <a:spAutoFit/>
          </a:bodyPr>
          <a:lstStyle/>
          <a:p>
            <a:r>
              <a:rPr lang="en-US" altLang="zh-CN" dirty="0" smtClean="0"/>
              <a:t>GSC</a:t>
            </a:r>
            <a:r>
              <a:rPr lang="zh-CN" altLang="en-US" dirty="0" smtClean="0"/>
              <a:t>算法</a:t>
            </a:r>
            <a:endParaRPr lang="zh-CN" altLang="en-US" dirty="0"/>
          </a:p>
        </p:txBody>
      </p:sp>
      <p:pic>
        <p:nvPicPr>
          <p:cNvPr id="7" name="图片 6"/>
          <p:cNvPicPr>
            <a:picLocks noChangeAspect="1"/>
          </p:cNvPicPr>
          <p:nvPr/>
        </p:nvPicPr>
        <p:blipFill>
          <a:blip r:embed="rId3"/>
          <a:stretch>
            <a:fillRect/>
          </a:stretch>
        </p:blipFill>
        <p:spPr>
          <a:xfrm>
            <a:off x="1648344" y="2186305"/>
            <a:ext cx="7975639" cy="5203417"/>
          </a:xfrm>
          <a:prstGeom prst="rect">
            <a:avLst/>
          </a:prstGeom>
        </p:spPr>
      </p:pic>
    </p:spTree>
    <p:extLst>
      <p:ext uri="{BB962C8B-B14F-4D97-AF65-F5344CB8AC3E}">
        <p14:creationId xmlns:p14="http://schemas.microsoft.com/office/powerpoint/2010/main" val="28820535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08950" y="1481827"/>
            <a:ext cx="4015824" cy="646331"/>
          </a:xfrm>
          <a:prstGeom prst="rect">
            <a:avLst/>
          </a:prstGeom>
          <a:noFill/>
        </p:spPr>
        <p:txBody>
          <a:bodyPr wrap="square" rtlCol="0">
            <a:spAutoFit/>
          </a:bodyPr>
          <a:lstStyle/>
          <a:p>
            <a:r>
              <a:rPr lang="en-US" altLang="zh-CN" dirty="0" smtClean="0"/>
              <a:t>GSC</a:t>
            </a:r>
            <a:r>
              <a:rPr lang="zh-CN" altLang="en-US" dirty="0" smtClean="0"/>
              <a:t>算法</a:t>
            </a:r>
            <a:endParaRPr lang="en-US" altLang="zh-CN" dirty="0" smtClean="0"/>
          </a:p>
          <a:p>
            <a:r>
              <a:rPr lang="en-US" altLang="zh-CN" dirty="0" smtClean="0"/>
              <a:t>Robust Adaptive </a:t>
            </a:r>
            <a:r>
              <a:rPr lang="en-US" altLang="zh-CN" dirty="0" err="1" smtClean="0"/>
              <a:t>Beamforming</a:t>
            </a:r>
            <a:endParaRPr lang="zh-CN" altLang="en-US" dirty="0"/>
          </a:p>
        </p:txBody>
      </p:sp>
      <p:pic>
        <p:nvPicPr>
          <p:cNvPr id="3" name="图片 2"/>
          <p:cNvPicPr>
            <a:picLocks noChangeAspect="1"/>
          </p:cNvPicPr>
          <p:nvPr/>
        </p:nvPicPr>
        <p:blipFill>
          <a:blip r:embed="rId3"/>
          <a:stretch>
            <a:fillRect/>
          </a:stretch>
        </p:blipFill>
        <p:spPr>
          <a:xfrm>
            <a:off x="2441208" y="2329317"/>
            <a:ext cx="6127491" cy="5060405"/>
          </a:xfrm>
          <a:prstGeom prst="rect">
            <a:avLst/>
          </a:prstGeom>
        </p:spPr>
      </p:pic>
    </p:spTree>
    <p:extLst>
      <p:ext uri="{BB962C8B-B14F-4D97-AF65-F5344CB8AC3E}">
        <p14:creationId xmlns:p14="http://schemas.microsoft.com/office/powerpoint/2010/main" val="38939327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710424" y="1454527"/>
            <a:ext cx="4015824" cy="369332"/>
          </a:xfrm>
          <a:prstGeom prst="rect">
            <a:avLst/>
          </a:prstGeom>
          <a:noFill/>
        </p:spPr>
        <p:txBody>
          <a:bodyPr wrap="square" rtlCol="0">
            <a:spAutoFit/>
          </a:bodyPr>
          <a:lstStyle/>
          <a:p>
            <a:r>
              <a:rPr lang="zh-CN" altLang="en-US" dirty="0" smtClean="0"/>
              <a:t>波束形成对识别率的影响</a:t>
            </a:r>
            <a:endParaRPr lang="zh-CN" altLang="en-US" dirty="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56" y="3892416"/>
            <a:ext cx="4888670" cy="387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371" y="4468200"/>
            <a:ext cx="5611151" cy="289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0763" y="2394276"/>
            <a:ext cx="6188770" cy="149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45820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波束形成</a:t>
            </a:r>
            <a:endParaRPr lang="zh-CN" altLang="en-US" dirty="0"/>
          </a:p>
        </p:txBody>
      </p:sp>
      <p:sp>
        <p:nvSpPr>
          <p:cNvPr id="5" name="文本框 4"/>
          <p:cNvSpPr txBox="1"/>
          <p:nvPr/>
        </p:nvSpPr>
        <p:spPr>
          <a:xfrm>
            <a:off x="685149" y="1465211"/>
            <a:ext cx="4015824" cy="369332"/>
          </a:xfrm>
          <a:prstGeom prst="rect">
            <a:avLst/>
          </a:prstGeom>
          <a:noFill/>
        </p:spPr>
        <p:txBody>
          <a:bodyPr wrap="square" rtlCol="0">
            <a:spAutoFit/>
          </a:bodyPr>
          <a:lstStyle/>
          <a:p>
            <a:r>
              <a:rPr lang="zh-CN" altLang="en-US" dirty="0" smtClean="0"/>
              <a:t>波束形成算法总结</a:t>
            </a:r>
            <a:endParaRPr lang="zh-CN" altLang="en-US" dirty="0"/>
          </a:p>
        </p:txBody>
      </p:sp>
      <p:sp>
        <p:nvSpPr>
          <p:cNvPr id="6" name="文本框 5"/>
          <p:cNvSpPr txBox="1"/>
          <p:nvPr/>
        </p:nvSpPr>
        <p:spPr>
          <a:xfrm>
            <a:off x="685148" y="1891824"/>
            <a:ext cx="8802275" cy="3139321"/>
          </a:xfrm>
          <a:prstGeom prst="rect">
            <a:avLst/>
          </a:prstGeom>
          <a:noFill/>
        </p:spPr>
        <p:txBody>
          <a:bodyPr wrap="square" rtlCol="0">
            <a:spAutoFit/>
          </a:bodyPr>
          <a:lstStyle/>
          <a:p>
            <a:pPr marL="330070" indent="-330070">
              <a:buFont typeface="Arial" panose="020B0604020202020204" pitchFamily="34" charset="0"/>
              <a:buChar char="•"/>
            </a:pPr>
            <a:r>
              <a:rPr lang="zh-CN" altLang="en-US" dirty="0" smtClean="0"/>
              <a:t>多通道维纳滤波器等效于</a:t>
            </a:r>
            <a:r>
              <a:rPr lang="en-US" altLang="zh-CN" dirty="0" smtClean="0"/>
              <a:t>MVDR</a:t>
            </a:r>
            <a:r>
              <a:rPr lang="zh-CN" altLang="en-US" dirty="0" smtClean="0"/>
              <a:t>算法级联单通道语音增强</a:t>
            </a:r>
            <a:endParaRPr lang="en-US" altLang="zh-CN" dirty="0" smtClean="0"/>
          </a:p>
          <a:p>
            <a:pPr marL="330070" indent="-330070">
              <a:buFont typeface="Arial" panose="020B0604020202020204" pitchFamily="34" charset="0"/>
              <a:buChar char="•"/>
            </a:pPr>
            <a:endParaRPr lang="en-US" altLang="zh-CN" dirty="0"/>
          </a:p>
          <a:p>
            <a:pPr marL="330070" indent="-330070">
              <a:buFont typeface="Arial" panose="020B0604020202020204" pitchFamily="34" charset="0"/>
              <a:buChar char="•"/>
            </a:pPr>
            <a:r>
              <a:rPr lang="en-US" altLang="zh-CN" dirty="0" smtClean="0"/>
              <a:t>MVDR</a:t>
            </a:r>
            <a:r>
              <a:rPr lang="zh-CN" altLang="en-US" dirty="0" smtClean="0"/>
              <a:t>算法与</a:t>
            </a:r>
            <a:r>
              <a:rPr lang="en-US" altLang="zh-CN" dirty="0" smtClean="0"/>
              <a:t>RLS</a:t>
            </a:r>
            <a:r>
              <a:rPr lang="zh-CN" altLang="en-US" dirty="0" smtClean="0"/>
              <a:t>算法，</a:t>
            </a:r>
            <a:r>
              <a:rPr lang="en-US" altLang="zh-CN" dirty="0" smtClean="0"/>
              <a:t>GSC</a:t>
            </a:r>
            <a:r>
              <a:rPr lang="zh-CN" altLang="en-US" dirty="0" smtClean="0"/>
              <a:t>算法是等效的</a:t>
            </a:r>
            <a:endParaRPr lang="en-US" altLang="zh-CN" dirty="0" smtClean="0"/>
          </a:p>
          <a:p>
            <a:pPr marL="330070" indent="-330070">
              <a:buFont typeface="Arial" panose="020B0604020202020204" pitchFamily="34" charset="0"/>
              <a:buChar char="•"/>
            </a:pPr>
            <a:endParaRPr lang="en-US" altLang="zh-CN" dirty="0"/>
          </a:p>
          <a:p>
            <a:pPr marL="330070" indent="-330070">
              <a:buFont typeface="Arial" panose="020B0604020202020204" pitchFamily="34" charset="0"/>
              <a:buChar char="•"/>
            </a:pPr>
            <a:r>
              <a:rPr lang="zh-CN" altLang="en-US" dirty="0" smtClean="0"/>
              <a:t>计算量</a:t>
            </a:r>
            <a:endParaRPr lang="en-US" altLang="zh-CN" dirty="0" smtClean="0"/>
          </a:p>
          <a:p>
            <a:pPr marL="330070" indent="-330070">
              <a:buFont typeface="Arial" panose="020B0604020202020204" pitchFamily="34" charset="0"/>
              <a:buChar char="•"/>
            </a:pPr>
            <a:endParaRPr lang="en-US" altLang="zh-CN" dirty="0" smtClean="0"/>
          </a:p>
          <a:p>
            <a:r>
              <a:rPr lang="en-US" altLang="zh-CN" dirty="0"/>
              <a:t> </a:t>
            </a:r>
            <a:r>
              <a:rPr lang="en-US" altLang="zh-CN" dirty="0" smtClean="0"/>
              <a:t>     MVDR</a:t>
            </a:r>
            <a:r>
              <a:rPr lang="zh-CN" altLang="en-US" dirty="0" smtClean="0"/>
              <a:t>：</a:t>
            </a:r>
            <a:endParaRPr lang="en-US" altLang="zh-CN" dirty="0" smtClean="0"/>
          </a:p>
          <a:p>
            <a:r>
              <a:rPr lang="en-US" altLang="zh-CN" dirty="0" smtClean="0"/>
              <a:t>     </a:t>
            </a:r>
          </a:p>
          <a:p>
            <a:r>
              <a:rPr lang="en-US" altLang="zh-CN" dirty="0"/>
              <a:t> </a:t>
            </a:r>
            <a:r>
              <a:rPr lang="en-US" altLang="zh-CN" dirty="0" smtClean="0"/>
              <a:t>     RLS</a:t>
            </a:r>
            <a:r>
              <a:rPr lang="zh-CN" altLang="en-US" dirty="0" smtClean="0"/>
              <a:t>：</a:t>
            </a:r>
            <a:endParaRPr lang="en-US" altLang="zh-CN" dirty="0" smtClean="0"/>
          </a:p>
          <a:p>
            <a:endParaRPr lang="en-US" altLang="zh-CN" dirty="0"/>
          </a:p>
          <a:p>
            <a:r>
              <a:rPr lang="en-US" altLang="zh-CN" dirty="0"/>
              <a:t> </a:t>
            </a:r>
            <a:r>
              <a:rPr lang="en-US" altLang="zh-CN" dirty="0" smtClean="0"/>
              <a:t>     GSC</a:t>
            </a:r>
            <a:r>
              <a:rPr lang="zh-CN" altLang="en-US" dirty="0" smtClean="0"/>
              <a:t>：</a:t>
            </a:r>
            <a:endParaRPr lang="en-US" altLang="zh-CN" dirty="0" smtClean="0"/>
          </a:p>
        </p:txBody>
      </p:sp>
      <p:pic>
        <p:nvPicPr>
          <p:cNvPr id="7" name="图片 6"/>
          <p:cNvPicPr>
            <a:picLocks noChangeAspect="1"/>
          </p:cNvPicPr>
          <p:nvPr/>
        </p:nvPicPr>
        <p:blipFill>
          <a:blip r:embed="rId3"/>
          <a:stretch>
            <a:fillRect/>
          </a:stretch>
        </p:blipFill>
        <p:spPr>
          <a:xfrm>
            <a:off x="2285306" y="3437767"/>
            <a:ext cx="885611" cy="498694"/>
          </a:xfrm>
          <a:prstGeom prst="rect">
            <a:avLst/>
          </a:prstGeom>
        </p:spPr>
      </p:pic>
      <p:pic>
        <p:nvPicPr>
          <p:cNvPr id="8" name="图片 7"/>
          <p:cNvPicPr>
            <a:picLocks noChangeAspect="1"/>
          </p:cNvPicPr>
          <p:nvPr/>
        </p:nvPicPr>
        <p:blipFill>
          <a:blip r:embed="rId4"/>
          <a:stretch>
            <a:fillRect/>
          </a:stretch>
        </p:blipFill>
        <p:spPr>
          <a:xfrm>
            <a:off x="2285306" y="4085456"/>
            <a:ext cx="825101" cy="486810"/>
          </a:xfrm>
          <a:prstGeom prst="rect">
            <a:avLst/>
          </a:prstGeom>
        </p:spPr>
      </p:pic>
      <p:pic>
        <p:nvPicPr>
          <p:cNvPr id="9" name="图片 8"/>
          <p:cNvPicPr>
            <a:picLocks noChangeAspect="1"/>
          </p:cNvPicPr>
          <p:nvPr/>
        </p:nvPicPr>
        <p:blipFill>
          <a:blip r:embed="rId5"/>
          <a:stretch>
            <a:fillRect/>
          </a:stretch>
        </p:blipFill>
        <p:spPr>
          <a:xfrm>
            <a:off x="2285306" y="4666556"/>
            <a:ext cx="704091" cy="451340"/>
          </a:xfrm>
          <a:prstGeom prst="rect">
            <a:avLst/>
          </a:prstGeom>
        </p:spPr>
      </p:pic>
    </p:spTree>
    <p:extLst>
      <p:ext uri="{BB962C8B-B14F-4D97-AF65-F5344CB8AC3E}">
        <p14:creationId xmlns:p14="http://schemas.microsoft.com/office/powerpoint/2010/main" val="9156348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39738"/>
            <a:ext cx="9143110" cy="968375"/>
          </a:xfrm>
        </p:spPr>
        <p:txBody>
          <a:bodyPr/>
          <a:lstStyle/>
          <a:p>
            <a:r>
              <a:rPr lang="zh-CN" altLang="en-US" dirty="0"/>
              <a:t>语音信号处理</a:t>
            </a:r>
            <a:r>
              <a:rPr lang="en-US" altLang="zh-CN" dirty="0" smtClean="0"/>
              <a:t>-</a:t>
            </a:r>
            <a:r>
              <a:rPr lang="zh-CN" altLang="en-US" dirty="0" smtClean="0"/>
              <a:t>单通道语音增强</a:t>
            </a:r>
            <a:endParaRPr lang="zh-CN" altLang="en-US" dirty="0"/>
          </a:p>
        </p:txBody>
      </p:sp>
      <p:sp>
        <p:nvSpPr>
          <p:cNvPr id="5" name="文本框 4"/>
          <p:cNvSpPr txBox="1"/>
          <p:nvPr/>
        </p:nvSpPr>
        <p:spPr>
          <a:xfrm>
            <a:off x="685148" y="1489242"/>
            <a:ext cx="4015824" cy="369332"/>
          </a:xfrm>
          <a:prstGeom prst="rect">
            <a:avLst/>
          </a:prstGeom>
          <a:noFill/>
        </p:spPr>
        <p:txBody>
          <a:bodyPr wrap="square" rtlCol="0">
            <a:spAutoFit/>
          </a:bodyPr>
          <a:lstStyle/>
          <a:p>
            <a:r>
              <a:rPr lang="zh-CN" altLang="en-US" dirty="0" smtClean="0"/>
              <a:t>谱减法</a:t>
            </a:r>
            <a:endParaRPr lang="zh-CN" altLang="en-US" dirty="0"/>
          </a:p>
        </p:txBody>
      </p:sp>
      <p:pic>
        <p:nvPicPr>
          <p:cNvPr id="3" name="图片 2"/>
          <p:cNvPicPr>
            <a:picLocks noChangeAspect="1"/>
          </p:cNvPicPr>
          <p:nvPr/>
        </p:nvPicPr>
        <p:blipFill>
          <a:blip r:embed="rId3"/>
          <a:stretch>
            <a:fillRect/>
          </a:stretch>
        </p:blipFill>
        <p:spPr>
          <a:xfrm>
            <a:off x="4066682" y="2162478"/>
            <a:ext cx="1859149" cy="363029"/>
          </a:xfrm>
          <a:prstGeom prst="rect">
            <a:avLst/>
          </a:prstGeom>
        </p:spPr>
      </p:pic>
      <p:pic>
        <p:nvPicPr>
          <p:cNvPr id="4" name="图片 3"/>
          <p:cNvPicPr>
            <a:picLocks noChangeAspect="1"/>
          </p:cNvPicPr>
          <p:nvPr/>
        </p:nvPicPr>
        <p:blipFill>
          <a:blip r:embed="rId4"/>
          <a:stretch>
            <a:fillRect/>
          </a:stretch>
        </p:blipFill>
        <p:spPr>
          <a:xfrm>
            <a:off x="3835664" y="2630513"/>
            <a:ext cx="2321186" cy="429035"/>
          </a:xfrm>
          <a:prstGeom prst="rect">
            <a:avLst/>
          </a:prstGeom>
        </p:spPr>
      </p:pic>
      <p:pic>
        <p:nvPicPr>
          <p:cNvPr id="6" name="图片 5"/>
          <p:cNvPicPr>
            <a:picLocks noChangeAspect="1"/>
          </p:cNvPicPr>
          <p:nvPr/>
        </p:nvPicPr>
        <p:blipFill>
          <a:blip r:embed="rId5"/>
          <a:stretch>
            <a:fillRect/>
          </a:stretch>
        </p:blipFill>
        <p:spPr>
          <a:xfrm>
            <a:off x="2300060" y="3059547"/>
            <a:ext cx="5789251" cy="2014886"/>
          </a:xfrm>
          <a:prstGeom prst="rect">
            <a:avLst/>
          </a:prstGeom>
        </p:spPr>
      </p:pic>
      <p:sp>
        <p:nvSpPr>
          <p:cNvPr id="7" name="文本框 6"/>
          <p:cNvSpPr txBox="1"/>
          <p:nvPr/>
        </p:nvSpPr>
        <p:spPr>
          <a:xfrm>
            <a:off x="685148" y="5403732"/>
            <a:ext cx="4015824" cy="369332"/>
          </a:xfrm>
          <a:prstGeom prst="rect">
            <a:avLst/>
          </a:prstGeom>
          <a:noFill/>
        </p:spPr>
        <p:txBody>
          <a:bodyPr wrap="square" rtlCol="0">
            <a:spAutoFit/>
          </a:bodyPr>
          <a:lstStyle/>
          <a:p>
            <a:r>
              <a:rPr lang="zh-CN" altLang="en-US" dirty="0" smtClean="0"/>
              <a:t>维纳滤波器</a:t>
            </a:r>
            <a:endParaRPr lang="zh-CN" altLang="en-US" dirty="0"/>
          </a:p>
        </p:txBody>
      </p:sp>
      <p:pic>
        <p:nvPicPr>
          <p:cNvPr id="8" name="图片 7"/>
          <p:cNvPicPr>
            <a:picLocks noChangeAspect="1"/>
          </p:cNvPicPr>
          <p:nvPr/>
        </p:nvPicPr>
        <p:blipFill>
          <a:blip r:embed="rId6"/>
          <a:stretch>
            <a:fillRect/>
          </a:stretch>
        </p:blipFill>
        <p:spPr>
          <a:xfrm>
            <a:off x="2300060" y="5358678"/>
            <a:ext cx="1936220" cy="516721"/>
          </a:xfrm>
          <a:prstGeom prst="rect">
            <a:avLst/>
          </a:prstGeom>
        </p:spPr>
      </p:pic>
      <p:pic>
        <p:nvPicPr>
          <p:cNvPr id="9" name="图片 8"/>
          <p:cNvPicPr>
            <a:picLocks noChangeAspect="1"/>
          </p:cNvPicPr>
          <p:nvPr/>
        </p:nvPicPr>
        <p:blipFill>
          <a:blip r:embed="rId7"/>
          <a:stretch>
            <a:fillRect/>
          </a:stretch>
        </p:blipFill>
        <p:spPr>
          <a:xfrm>
            <a:off x="4428916" y="5920453"/>
            <a:ext cx="2596208" cy="1012081"/>
          </a:xfrm>
          <a:prstGeom prst="rect">
            <a:avLst/>
          </a:prstGeom>
        </p:spPr>
      </p:pic>
    </p:spTree>
    <p:extLst>
      <p:ext uri="{BB962C8B-B14F-4D97-AF65-F5344CB8AC3E}">
        <p14:creationId xmlns:p14="http://schemas.microsoft.com/office/powerpoint/2010/main" val="13507626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39738"/>
            <a:ext cx="8685922" cy="968375"/>
          </a:xfrm>
        </p:spPr>
        <p:txBody>
          <a:bodyPr/>
          <a:lstStyle/>
          <a:p>
            <a:r>
              <a:rPr lang="zh-CN" altLang="en-US" dirty="0" smtClean="0"/>
              <a:t>语音信号处理</a:t>
            </a:r>
            <a:r>
              <a:rPr lang="en-US" altLang="zh-CN" dirty="0" smtClean="0"/>
              <a:t>-</a:t>
            </a:r>
            <a:r>
              <a:rPr lang="zh-CN" altLang="en-US" dirty="0" smtClean="0"/>
              <a:t>单通道语音增强</a:t>
            </a:r>
            <a:endParaRPr lang="zh-CN" altLang="en-US" dirty="0"/>
          </a:p>
        </p:txBody>
      </p:sp>
      <p:sp>
        <p:nvSpPr>
          <p:cNvPr id="5" name="文本框 4"/>
          <p:cNvSpPr txBox="1"/>
          <p:nvPr/>
        </p:nvSpPr>
        <p:spPr>
          <a:xfrm>
            <a:off x="686074" y="1543991"/>
            <a:ext cx="4015824" cy="369332"/>
          </a:xfrm>
          <a:prstGeom prst="rect">
            <a:avLst/>
          </a:prstGeom>
          <a:noFill/>
        </p:spPr>
        <p:txBody>
          <a:bodyPr wrap="square" rtlCol="0">
            <a:spAutoFit/>
          </a:bodyPr>
          <a:lstStyle/>
          <a:p>
            <a:r>
              <a:rPr lang="zh-CN" altLang="en-US" dirty="0" smtClean="0"/>
              <a:t>谱减法</a:t>
            </a:r>
            <a:endParaRPr lang="zh-CN" altLang="en-US" dirty="0"/>
          </a:p>
        </p:txBody>
      </p:sp>
      <p:pic>
        <p:nvPicPr>
          <p:cNvPr id="4" name="图片 3"/>
          <p:cNvPicPr>
            <a:picLocks noChangeAspect="1"/>
          </p:cNvPicPr>
          <p:nvPr/>
        </p:nvPicPr>
        <p:blipFill>
          <a:blip r:embed="rId3"/>
          <a:stretch>
            <a:fillRect/>
          </a:stretch>
        </p:blipFill>
        <p:spPr>
          <a:xfrm>
            <a:off x="3870660" y="2012026"/>
            <a:ext cx="2321186" cy="429035"/>
          </a:xfrm>
          <a:prstGeom prst="rect">
            <a:avLst/>
          </a:prstGeom>
        </p:spPr>
      </p:pic>
      <p:sp>
        <p:nvSpPr>
          <p:cNvPr id="7" name="文本框 6"/>
          <p:cNvSpPr txBox="1"/>
          <p:nvPr/>
        </p:nvSpPr>
        <p:spPr>
          <a:xfrm>
            <a:off x="686074" y="2841816"/>
            <a:ext cx="4015824" cy="369332"/>
          </a:xfrm>
          <a:prstGeom prst="rect">
            <a:avLst/>
          </a:prstGeom>
          <a:noFill/>
        </p:spPr>
        <p:txBody>
          <a:bodyPr wrap="square" rtlCol="0">
            <a:spAutoFit/>
          </a:bodyPr>
          <a:lstStyle/>
          <a:p>
            <a:r>
              <a:rPr lang="zh-CN" altLang="en-US" dirty="0" smtClean="0"/>
              <a:t>维纳滤波器</a:t>
            </a:r>
            <a:endParaRPr lang="zh-CN" altLang="en-US" dirty="0"/>
          </a:p>
        </p:txBody>
      </p:sp>
      <p:pic>
        <p:nvPicPr>
          <p:cNvPr id="8" name="图片 7"/>
          <p:cNvPicPr>
            <a:picLocks noChangeAspect="1"/>
          </p:cNvPicPr>
          <p:nvPr/>
        </p:nvPicPr>
        <p:blipFill>
          <a:blip r:embed="rId4"/>
          <a:stretch>
            <a:fillRect/>
          </a:stretch>
        </p:blipFill>
        <p:spPr>
          <a:xfrm>
            <a:off x="4063143" y="2796762"/>
            <a:ext cx="1936220" cy="516721"/>
          </a:xfrm>
          <a:prstGeom prst="rect">
            <a:avLst/>
          </a:prstGeom>
        </p:spPr>
      </p:pic>
      <p:pic>
        <p:nvPicPr>
          <p:cNvPr id="10" name="图片 9"/>
          <p:cNvPicPr>
            <a:picLocks noChangeAspect="1"/>
          </p:cNvPicPr>
          <p:nvPr/>
        </p:nvPicPr>
        <p:blipFill>
          <a:blip r:embed="rId5"/>
          <a:stretch>
            <a:fillRect/>
          </a:stretch>
        </p:blipFill>
        <p:spPr>
          <a:xfrm>
            <a:off x="3282700" y="3504579"/>
            <a:ext cx="3774035" cy="984115"/>
          </a:xfrm>
          <a:prstGeom prst="rect">
            <a:avLst/>
          </a:prstGeom>
        </p:spPr>
      </p:pic>
      <p:pic>
        <p:nvPicPr>
          <p:cNvPr id="11" name="图片 10"/>
          <p:cNvPicPr>
            <a:picLocks noChangeAspect="1"/>
          </p:cNvPicPr>
          <p:nvPr/>
        </p:nvPicPr>
        <p:blipFill>
          <a:blip r:embed="rId6"/>
          <a:stretch>
            <a:fillRect/>
          </a:stretch>
        </p:blipFill>
        <p:spPr>
          <a:xfrm>
            <a:off x="2136206" y="5116933"/>
            <a:ext cx="2292987" cy="870557"/>
          </a:xfrm>
          <a:prstGeom prst="rect">
            <a:avLst/>
          </a:prstGeom>
        </p:spPr>
      </p:pic>
      <p:sp>
        <p:nvSpPr>
          <p:cNvPr id="12" name="文本框 11"/>
          <p:cNvSpPr txBox="1"/>
          <p:nvPr/>
        </p:nvSpPr>
        <p:spPr>
          <a:xfrm>
            <a:off x="532752" y="5338904"/>
            <a:ext cx="1603454" cy="369332"/>
          </a:xfrm>
          <a:prstGeom prst="rect">
            <a:avLst/>
          </a:prstGeom>
          <a:noFill/>
        </p:spPr>
        <p:txBody>
          <a:bodyPr wrap="square" rtlCol="0">
            <a:spAutoFit/>
          </a:bodyPr>
          <a:lstStyle/>
          <a:p>
            <a:r>
              <a:rPr lang="zh-CN" altLang="en-US" dirty="0" smtClean="0"/>
              <a:t>先验信噪比</a:t>
            </a:r>
            <a:endParaRPr lang="zh-CN" altLang="en-US" dirty="0"/>
          </a:p>
        </p:txBody>
      </p:sp>
      <p:sp>
        <p:nvSpPr>
          <p:cNvPr id="13" name="文本框 12"/>
          <p:cNvSpPr txBox="1"/>
          <p:nvPr/>
        </p:nvSpPr>
        <p:spPr>
          <a:xfrm>
            <a:off x="5253860" y="5338904"/>
            <a:ext cx="1603454" cy="369332"/>
          </a:xfrm>
          <a:prstGeom prst="rect">
            <a:avLst/>
          </a:prstGeom>
          <a:noFill/>
        </p:spPr>
        <p:txBody>
          <a:bodyPr wrap="square" rtlCol="0">
            <a:spAutoFit/>
          </a:bodyPr>
          <a:lstStyle/>
          <a:p>
            <a:r>
              <a:rPr lang="zh-CN" altLang="en-US" dirty="0" smtClean="0"/>
              <a:t>后验信噪比</a:t>
            </a:r>
            <a:endParaRPr lang="zh-CN" altLang="en-US" dirty="0"/>
          </a:p>
        </p:txBody>
      </p:sp>
      <p:pic>
        <p:nvPicPr>
          <p:cNvPr id="14" name="图片 13"/>
          <p:cNvPicPr>
            <a:picLocks noChangeAspect="1"/>
          </p:cNvPicPr>
          <p:nvPr/>
        </p:nvPicPr>
        <p:blipFill>
          <a:blip r:embed="rId7"/>
          <a:stretch>
            <a:fillRect/>
          </a:stretch>
        </p:blipFill>
        <p:spPr>
          <a:xfrm>
            <a:off x="6857314" y="5086264"/>
            <a:ext cx="2743427" cy="931894"/>
          </a:xfrm>
          <a:prstGeom prst="rect">
            <a:avLst/>
          </a:prstGeom>
        </p:spPr>
      </p:pic>
    </p:spTree>
    <p:extLst>
      <p:ext uri="{BB962C8B-B14F-4D97-AF65-F5344CB8AC3E}">
        <p14:creationId xmlns:p14="http://schemas.microsoft.com/office/powerpoint/2010/main" val="35588681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39738"/>
            <a:ext cx="8381130" cy="968375"/>
          </a:xfrm>
        </p:spPr>
        <p:txBody>
          <a:bodyPr/>
          <a:lstStyle/>
          <a:p>
            <a:r>
              <a:rPr lang="zh-CN" altLang="en-US" dirty="0" smtClean="0"/>
              <a:t>语音信号处理</a:t>
            </a:r>
            <a:r>
              <a:rPr lang="en-US" altLang="zh-CN" dirty="0" smtClean="0"/>
              <a:t>-</a:t>
            </a:r>
            <a:r>
              <a:rPr lang="zh-CN" altLang="en-US" dirty="0" smtClean="0"/>
              <a:t>单通道语音增强</a:t>
            </a:r>
            <a:endParaRPr lang="zh-CN" altLang="en-US" dirty="0"/>
          </a:p>
        </p:txBody>
      </p:sp>
      <p:sp>
        <p:nvSpPr>
          <p:cNvPr id="5" name="文本框 4"/>
          <p:cNvSpPr txBox="1"/>
          <p:nvPr/>
        </p:nvSpPr>
        <p:spPr>
          <a:xfrm>
            <a:off x="608950" y="1450901"/>
            <a:ext cx="4015824" cy="369332"/>
          </a:xfrm>
          <a:prstGeom prst="rect">
            <a:avLst/>
          </a:prstGeom>
          <a:noFill/>
        </p:spPr>
        <p:txBody>
          <a:bodyPr wrap="square" rtlCol="0">
            <a:spAutoFit/>
          </a:bodyPr>
          <a:lstStyle/>
          <a:p>
            <a:r>
              <a:rPr lang="zh-CN" altLang="en-US" dirty="0" smtClean="0"/>
              <a:t>谱减法</a:t>
            </a:r>
            <a:endParaRPr lang="zh-CN" altLang="en-US" dirty="0"/>
          </a:p>
        </p:txBody>
      </p:sp>
      <p:pic>
        <p:nvPicPr>
          <p:cNvPr id="4" name="图片 3"/>
          <p:cNvPicPr>
            <a:picLocks noChangeAspect="1"/>
          </p:cNvPicPr>
          <p:nvPr/>
        </p:nvPicPr>
        <p:blipFill>
          <a:blip r:embed="rId3"/>
          <a:stretch>
            <a:fillRect/>
          </a:stretch>
        </p:blipFill>
        <p:spPr>
          <a:xfrm>
            <a:off x="3793536" y="1918936"/>
            <a:ext cx="2321186" cy="429035"/>
          </a:xfrm>
          <a:prstGeom prst="rect">
            <a:avLst/>
          </a:prstGeom>
        </p:spPr>
      </p:pic>
      <p:sp>
        <p:nvSpPr>
          <p:cNvPr id="16" name="文本框 15"/>
          <p:cNvSpPr txBox="1"/>
          <p:nvPr/>
        </p:nvSpPr>
        <p:spPr>
          <a:xfrm>
            <a:off x="608950" y="2967084"/>
            <a:ext cx="4015824" cy="369332"/>
          </a:xfrm>
          <a:prstGeom prst="rect">
            <a:avLst/>
          </a:prstGeom>
          <a:noFill/>
        </p:spPr>
        <p:txBody>
          <a:bodyPr wrap="square" rtlCol="0">
            <a:spAutoFit/>
          </a:bodyPr>
          <a:lstStyle/>
          <a:p>
            <a:r>
              <a:rPr lang="en-US" altLang="zh-CN" dirty="0" smtClean="0"/>
              <a:t>MMSE-SATA</a:t>
            </a:r>
            <a:endParaRPr lang="zh-CN" altLang="en-US" dirty="0"/>
          </a:p>
        </p:txBody>
      </p:sp>
      <p:pic>
        <p:nvPicPr>
          <p:cNvPr id="3" name="图片 2"/>
          <p:cNvPicPr>
            <a:picLocks noChangeAspect="1"/>
          </p:cNvPicPr>
          <p:nvPr/>
        </p:nvPicPr>
        <p:blipFill>
          <a:blip r:embed="rId4"/>
          <a:stretch>
            <a:fillRect/>
          </a:stretch>
        </p:blipFill>
        <p:spPr>
          <a:xfrm>
            <a:off x="1964770" y="3393696"/>
            <a:ext cx="6622530" cy="1155093"/>
          </a:xfrm>
          <a:prstGeom prst="rect">
            <a:avLst/>
          </a:prstGeom>
        </p:spPr>
      </p:pic>
      <p:sp>
        <p:nvSpPr>
          <p:cNvPr id="17" name="文本框 16"/>
          <p:cNvSpPr txBox="1"/>
          <p:nvPr/>
        </p:nvSpPr>
        <p:spPr>
          <a:xfrm>
            <a:off x="608950" y="4975402"/>
            <a:ext cx="4015824" cy="369332"/>
          </a:xfrm>
          <a:prstGeom prst="rect">
            <a:avLst/>
          </a:prstGeom>
          <a:noFill/>
        </p:spPr>
        <p:txBody>
          <a:bodyPr wrap="square" rtlCol="0">
            <a:spAutoFit/>
          </a:bodyPr>
          <a:lstStyle/>
          <a:p>
            <a:r>
              <a:rPr lang="en-US" altLang="zh-CN" dirty="0" smtClean="0"/>
              <a:t>MMSE-LSA</a:t>
            </a:r>
            <a:endParaRPr lang="zh-CN" altLang="en-US" dirty="0"/>
          </a:p>
        </p:txBody>
      </p:sp>
      <p:pic>
        <p:nvPicPr>
          <p:cNvPr id="6" name="图片 5"/>
          <p:cNvPicPr>
            <a:picLocks noChangeAspect="1"/>
          </p:cNvPicPr>
          <p:nvPr/>
        </p:nvPicPr>
        <p:blipFill>
          <a:blip r:embed="rId5"/>
          <a:stretch>
            <a:fillRect/>
          </a:stretch>
        </p:blipFill>
        <p:spPr>
          <a:xfrm>
            <a:off x="2151853" y="5592432"/>
            <a:ext cx="4499361" cy="847068"/>
          </a:xfrm>
          <a:prstGeom prst="rect">
            <a:avLst/>
          </a:prstGeom>
        </p:spPr>
      </p:pic>
      <p:pic>
        <p:nvPicPr>
          <p:cNvPr id="9" name="图片 8"/>
          <p:cNvPicPr>
            <a:picLocks noChangeAspect="1"/>
          </p:cNvPicPr>
          <p:nvPr/>
        </p:nvPicPr>
        <p:blipFill>
          <a:blip r:embed="rId6"/>
          <a:stretch>
            <a:fillRect/>
          </a:stretch>
        </p:blipFill>
        <p:spPr>
          <a:xfrm>
            <a:off x="8244841" y="6848254"/>
            <a:ext cx="2596208" cy="770062"/>
          </a:xfrm>
          <a:prstGeom prst="rect">
            <a:avLst/>
          </a:prstGeom>
        </p:spPr>
      </p:pic>
      <p:pic>
        <p:nvPicPr>
          <p:cNvPr id="18" name="图片 17"/>
          <p:cNvPicPr>
            <a:picLocks noChangeAspect="1"/>
          </p:cNvPicPr>
          <p:nvPr/>
        </p:nvPicPr>
        <p:blipFill>
          <a:blip r:embed="rId7"/>
          <a:stretch>
            <a:fillRect/>
          </a:stretch>
        </p:blipFill>
        <p:spPr>
          <a:xfrm>
            <a:off x="790483" y="6848253"/>
            <a:ext cx="7222100" cy="683676"/>
          </a:xfrm>
          <a:prstGeom prst="rect">
            <a:avLst/>
          </a:prstGeom>
        </p:spPr>
      </p:pic>
    </p:spTree>
    <p:extLst>
      <p:ext uri="{BB962C8B-B14F-4D97-AF65-F5344CB8AC3E}">
        <p14:creationId xmlns:p14="http://schemas.microsoft.com/office/powerpoint/2010/main" val="4170591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语音信号处理基本概念</a:t>
            </a:r>
          </a:p>
        </p:txBody>
      </p:sp>
      <p:sp>
        <p:nvSpPr>
          <p:cNvPr id="3" name="文本框 2"/>
          <p:cNvSpPr txBox="1"/>
          <p:nvPr/>
        </p:nvSpPr>
        <p:spPr>
          <a:xfrm>
            <a:off x="1280821" y="1144161"/>
            <a:ext cx="9309444" cy="369332"/>
          </a:xfrm>
          <a:prstGeom prst="rect">
            <a:avLst/>
          </a:prstGeom>
          <a:noFill/>
        </p:spPr>
        <p:txBody>
          <a:bodyPr wrap="square" rtlCol="0">
            <a:spAutoFit/>
          </a:bodyPr>
          <a:lstStyle/>
          <a:p>
            <a:endParaRPr lang="zh-CN" altLang="en-US" dirty="0"/>
          </a:p>
        </p:txBody>
      </p:sp>
      <p:sp>
        <p:nvSpPr>
          <p:cNvPr id="5" name="文本框 4"/>
          <p:cNvSpPr txBox="1"/>
          <p:nvPr/>
        </p:nvSpPr>
        <p:spPr>
          <a:xfrm>
            <a:off x="608918" y="1443458"/>
            <a:ext cx="8425170" cy="369332"/>
          </a:xfrm>
          <a:prstGeom prst="rect">
            <a:avLst/>
          </a:prstGeom>
          <a:noFill/>
        </p:spPr>
        <p:txBody>
          <a:bodyPr wrap="square" rtlCol="0">
            <a:spAutoFit/>
          </a:bodyPr>
          <a:lstStyle/>
          <a:p>
            <a:r>
              <a:rPr lang="en-US" altLang="zh-CN" dirty="0"/>
              <a:t>Overlap</a:t>
            </a:r>
            <a:endParaRPr lang="zh-CN" altLang="en-US" dirty="0"/>
          </a:p>
        </p:txBody>
      </p:sp>
      <p:pic>
        <p:nvPicPr>
          <p:cNvPr id="20" name="图片 19"/>
          <p:cNvPicPr>
            <a:picLocks noChangeAspect="1"/>
          </p:cNvPicPr>
          <p:nvPr/>
        </p:nvPicPr>
        <p:blipFill>
          <a:blip r:embed="rId3"/>
          <a:stretch>
            <a:fillRect/>
          </a:stretch>
        </p:blipFill>
        <p:spPr>
          <a:xfrm>
            <a:off x="-156629" y="1745070"/>
            <a:ext cx="10782402" cy="2637208"/>
          </a:xfrm>
          <a:prstGeom prst="rect">
            <a:avLst/>
          </a:prstGeom>
        </p:spPr>
      </p:pic>
      <p:pic>
        <p:nvPicPr>
          <p:cNvPr id="21" name="图片 20"/>
          <p:cNvPicPr>
            <a:picLocks noChangeAspect="1"/>
          </p:cNvPicPr>
          <p:nvPr/>
        </p:nvPicPr>
        <p:blipFill>
          <a:blip r:embed="rId4"/>
          <a:stretch>
            <a:fillRect/>
          </a:stretch>
        </p:blipFill>
        <p:spPr>
          <a:xfrm>
            <a:off x="-130943" y="4719235"/>
            <a:ext cx="10859509" cy="2579564"/>
          </a:xfrm>
          <a:prstGeom prst="rect">
            <a:avLst/>
          </a:prstGeom>
        </p:spPr>
      </p:pic>
    </p:spTree>
    <p:extLst>
      <p:ext uri="{BB962C8B-B14F-4D97-AF65-F5344CB8AC3E}">
        <p14:creationId xmlns:p14="http://schemas.microsoft.com/office/powerpoint/2010/main" val="3957801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39738"/>
            <a:ext cx="8838318" cy="968375"/>
          </a:xfrm>
        </p:spPr>
        <p:txBody>
          <a:bodyPr/>
          <a:lstStyle/>
          <a:p>
            <a:r>
              <a:rPr lang="zh-CN" altLang="en-US" dirty="0" smtClean="0"/>
              <a:t>语音信号处理</a:t>
            </a:r>
            <a:r>
              <a:rPr lang="en-US" altLang="zh-CN" dirty="0" smtClean="0"/>
              <a:t>-</a:t>
            </a:r>
            <a:r>
              <a:rPr lang="zh-CN" altLang="en-US" dirty="0" smtClean="0"/>
              <a:t>单通道语音增强</a:t>
            </a:r>
            <a:endParaRPr lang="zh-CN" altLang="en-US" dirty="0"/>
          </a:p>
        </p:txBody>
      </p:sp>
      <p:sp>
        <p:nvSpPr>
          <p:cNvPr id="5" name="文本框 4"/>
          <p:cNvSpPr txBox="1"/>
          <p:nvPr/>
        </p:nvSpPr>
        <p:spPr>
          <a:xfrm>
            <a:off x="685148" y="1459041"/>
            <a:ext cx="4015824" cy="369332"/>
          </a:xfrm>
          <a:prstGeom prst="rect">
            <a:avLst/>
          </a:prstGeom>
          <a:noFill/>
        </p:spPr>
        <p:txBody>
          <a:bodyPr wrap="square" rtlCol="0">
            <a:spAutoFit/>
          </a:bodyPr>
          <a:lstStyle/>
          <a:p>
            <a:r>
              <a:rPr lang="zh-CN" altLang="en-US" dirty="0" smtClean="0"/>
              <a:t>谱减法</a:t>
            </a:r>
            <a:endParaRPr lang="zh-CN" altLang="en-US" dirty="0"/>
          </a:p>
        </p:txBody>
      </p:sp>
      <p:sp>
        <p:nvSpPr>
          <p:cNvPr id="11" name="文本框 10"/>
          <p:cNvSpPr txBox="1"/>
          <p:nvPr/>
        </p:nvSpPr>
        <p:spPr>
          <a:xfrm>
            <a:off x="685148" y="1885654"/>
            <a:ext cx="4015824" cy="369332"/>
          </a:xfrm>
          <a:prstGeom prst="rect">
            <a:avLst/>
          </a:prstGeom>
          <a:noFill/>
        </p:spPr>
        <p:txBody>
          <a:bodyPr wrap="square" rtlCol="0">
            <a:spAutoFit/>
          </a:bodyPr>
          <a:lstStyle/>
          <a:p>
            <a:r>
              <a:rPr lang="zh-CN" altLang="en-US" dirty="0" smtClean="0"/>
              <a:t>噪声谱估计，</a:t>
            </a:r>
            <a:r>
              <a:rPr lang="en-US" altLang="zh-CN" dirty="0" err="1" smtClean="0"/>
              <a:t>cohen</a:t>
            </a:r>
            <a:r>
              <a:rPr lang="zh-CN" altLang="en-US" dirty="0" smtClean="0"/>
              <a:t>，</a:t>
            </a:r>
            <a:r>
              <a:rPr lang="en-US" altLang="zh-CN" dirty="0" smtClean="0"/>
              <a:t>MCRA</a:t>
            </a:r>
            <a:endParaRPr lang="zh-CN" altLang="en-US" dirty="0"/>
          </a:p>
        </p:txBody>
      </p:sp>
      <p:pic>
        <p:nvPicPr>
          <p:cNvPr id="7" name="图片 6"/>
          <p:cNvPicPr>
            <a:picLocks noChangeAspect="1"/>
          </p:cNvPicPr>
          <p:nvPr/>
        </p:nvPicPr>
        <p:blipFill>
          <a:blip r:embed="rId3"/>
          <a:stretch>
            <a:fillRect/>
          </a:stretch>
        </p:blipFill>
        <p:spPr>
          <a:xfrm>
            <a:off x="2409129" y="2403125"/>
            <a:ext cx="6548458" cy="5062795"/>
          </a:xfrm>
          <a:prstGeom prst="rect">
            <a:avLst/>
          </a:prstGeom>
        </p:spPr>
      </p:pic>
    </p:spTree>
    <p:extLst>
      <p:ext uri="{BB962C8B-B14F-4D97-AF65-F5344CB8AC3E}">
        <p14:creationId xmlns:p14="http://schemas.microsoft.com/office/powerpoint/2010/main" val="7333036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39738"/>
            <a:ext cx="8457328" cy="968375"/>
          </a:xfrm>
        </p:spPr>
        <p:txBody>
          <a:bodyPr/>
          <a:lstStyle/>
          <a:p>
            <a:r>
              <a:rPr lang="zh-CN" altLang="en-US" dirty="0" smtClean="0"/>
              <a:t>语音信号处理</a:t>
            </a:r>
            <a:r>
              <a:rPr lang="en-US" altLang="zh-CN" dirty="0" smtClean="0"/>
              <a:t>-</a:t>
            </a:r>
            <a:r>
              <a:rPr lang="zh-CN" altLang="en-US" dirty="0" smtClean="0"/>
              <a:t>单通道语音增强</a:t>
            </a:r>
            <a:endParaRPr lang="zh-CN" altLang="en-US" dirty="0"/>
          </a:p>
        </p:txBody>
      </p:sp>
      <p:pic>
        <p:nvPicPr>
          <p:cNvPr id="3" name="图片 2"/>
          <p:cNvPicPr>
            <a:picLocks noChangeAspect="1"/>
          </p:cNvPicPr>
          <p:nvPr/>
        </p:nvPicPr>
        <p:blipFill>
          <a:blip r:embed="rId11"/>
          <a:stretch>
            <a:fillRect/>
          </a:stretch>
        </p:blipFill>
        <p:spPr>
          <a:xfrm>
            <a:off x="200387" y="1252400"/>
            <a:ext cx="7680965" cy="1839396"/>
          </a:xfrm>
          <a:prstGeom prst="rect">
            <a:avLst/>
          </a:prstGeom>
        </p:spPr>
      </p:pic>
      <p:pic>
        <p:nvPicPr>
          <p:cNvPr id="4" name="图片 3"/>
          <p:cNvPicPr>
            <a:picLocks noChangeAspect="1"/>
          </p:cNvPicPr>
          <p:nvPr/>
        </p:nvPicPr>
        <p:blipFill>
          <a:blip r:embed="rId12"/>
          <a:stretch>
            <a:fillRect/>
          </a:stretch>
        </p:blipFill>
        <p:spPr>
          <a:xfrm>
            <a:off x="200387" y="2903564"/>
            <a:ext cx="7680965" cy="1832125"/>
          </a:xfrm>
          <a:prstGeom prst="rect">
            <a:avLst/>
          </a:prstGeom>
        </p:spPr>
      </p:pic>
      <p:pic>
        <p:nvPicPr>
          <p:cNvPr id="6" name="图片 5"/>
          <p:cNvPicPr>
            <a:picLocks noChangeAspect="1"/>
          </p:cNvPicPr>
          <p:nvPr/>
        </p:nvPicPr>
        <p:blipFill>
          <a:blip r:embed="rId13"/>
          <a:stretch>
            <a:fillRect/>
          </a:stretch>
        </p:blipFill>
        <p:spPr>
          <a:xfrm>
            <a:off x="101451" y="4567949"/>
            <a:ext cx="7779901" cy="1818905"/>
          </a:xfrm>
          <a:prstGeom prst="rect">
            <a:avLst/>
          </a:prstGeom>
        </p:spPr>
      </p:pic>
      <p:pic>
        <p:nvPicPr>
          <p:cNvPr id="7" name="图片 6"/>
          <p:cNvPicPr>
            <a:picLocks noChangeAspect="1"/>
          </p:cNvPicPr>
          <p:nvPr/>
        </p:nvPicPr>
        <p:blipFill>
          <a:blip r:embed="rId14"/>
          <a:stretch>
            <a:fillRect/>
          </a:stretch>
        </p:blipFill>
        <p:spPr>
          <a:xfrm>
            <a:off x="75564" y="6211842"/>
            <a:ext cx="7805788" cy="1863662"/>
          </a:xfrm>
          <a:prstGeom prst="rect">
            <a:avLst/>
          </a:prstGeom>
        </p:spPr>
      </p:pic>
      <p:pic>
        <p:nvPicPr>
          <p:cNvPr id="5" name="speech_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762128" y="1751070"/>
            <a:ext cx="609600" cy="609600"/>
          </a:xfrm>
          <a:prstGeom prst="rect">
            <a:avLst/>
          </a:prstGeom>
        </p:spPr>
      </p:pic>
      <p:pic>
        <p:nvPicPr>
          <p:cNvPr id="8" name="speech_cohen">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762128" y="3514826"/>
            <a:ext cx="609600" cy="609600"/>
          </a:xfrm>
          <a:prstGeom prst="rect">
            <a:avLst/>
          </a:prstGeom>
        </p:spPr>
      </p:pic>
      <p:pic>
        <p:nvPicPr>
          <p:cNvPr id="9" name="speech_webrtc">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8762128" y="4973782"/>
            <a:ext cx="609600" cy="609600"/>
          </a:xfrm>
          <a:prstGeom prst="rect">
            <a:avLst/>
          </a:prstGeom>
        </p:spPr>
      </p:pic>
      <p:pic>
        <p:nvPicPr>
          <p:cNvPr id="10" name="speech_speex">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8762128" y="6780138"/>
            <a:ext cx="609600" cy="609600"/>
          </a:xfrm>
          <a:prstGeom prst="rect">
            <a:avLst/>
          </a:prstGeom>
        </p:spPr>
      </p:pic>
    </p:spTree>
    <p:extLst>
      <p:ext uri="{BB962C8B-B14F-4D97-AF65-F5344CB8AC3E}">
        <p14:creationId xmlns:p14="http://schemas.microsoft.com/office/powerpoint/2010/main" val="33861036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39"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40"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047" fill="hold"/>
                                        <p:tgtEl>
                                          <p:spTgt spid="10"/>
                                        </p:tgtEl>
                                      </p:cBhvr>
                                    </p:cmd>
                                  </p:childTnLst>
                                </p:cTn>
                              </p:par>
                            </p:childTnLst>
                          </p:cTn>
                        </p:par>
                      </p:childTnLst>
                    </p:cTn>
                  </p:par>
                </p:childTnLst>
              </p:cTn>
              <p:nextCondLst>
                <p:cond evt="onClick" delay="0">
                  <p:tgtEl>
                    <p:spTgt spid="10"/>
                  </p:tgtEl>
                </p:cond>
              </p:nextCondLst>
            </p:seq>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685148" y="1436469"/>
            <a:ext cx="4015824" cy="369332"/>
          </a:xfrm>
          <a:prstGeom prst="rect">
            <a:avLst/>
          </a:prstGeom>
          <a:noFill/>
        </p:spPr>
        <p:txBody>
          <a:bodyPr wrap="square" rtlCol="0">
            <a:spAutoFit/>
          </a:bodyPr>
          <a:lstStyle/>
          <a:p>
            <a:r>
              <a:rPr lang="zh-CN" altLang="en-US" dirty="0" smtClean="0"/>
              <a:t>去混响算法</a:t>
            </a:r>
            <a:endParaRPr lang="zh-CN" altLang="en-US" dirty="0"/>
          </a:p>
        </p:txBody>
      </p:sp>
      <p:pic>
        <p:nvPicPr>
          <p:cNvPr id="3" name="图片 2"/>
          <p:cNvPicPr>
            <a:picLocks noChangeAspect="1"/>
          </p:cNvPicPr>
          <p:nvPr/>
        </p:nvPicPr>
        <p:blipFill>
          <a:blip r:embed="rId3"/>
          <a:stretch>
            <a:fillRect/>
          </a:stretch>
        </p:blipFill>
        <p:spPr>
          <a:xfrm>
            <a:off x="2258736" y="1863083"/>
            <a:ext cx="6557435" cy="4086959"/>
          </a:xfrm>
          <a:prstGeom prst="rect">
            <a:avLst/>
          </a:prstGeom>
        </p:spPr>
      </p:pic>
      <p:pic>
        <p:nvPicPr>
          <p:cNvPr id="4" name="图片 3"/>
          <p:cNvPicPr>
            <a:picLocks noChangeAspect="1"/>
          </p:cNvPicPr>
          <p:nvPr/>
        </p:nvPicPr>
        <p:blipFill>
          <a:blip r:embed="rId4"/>
          <a:stretch>
            <a:fillRect/>
          </a:stretch>
        </p:blipFill>
        <p:spPr>
          <a:xfrm>
            <a:off x="3028490" y="2843904"/>
            <a:ext cx="627050" cy="539044"/>
          </a:xfrm>
          <a:prstGeom prst="rect">
            <a:avLst/>
          </a:prstGeom>
        </p:spPr>
      </p:pic>
      <p:pic>
        <p:nvPicPr>
          <p:cNvPr id="6" name="图片 5"/>
          <p:cNvPicPr>
            <a:picLocks noChangeAspect="1"/>
          </p:cNvPicPr>
          <p:nvPr/>
        </p:nvPicPr>
        <p:blipFill>
          <a:blip r:embed="rId5"/>
          <a:stretch>
            <a:fillRect/>
          </a:stretch>
        </p:blipFill>
        <p:spPr>
          <a:xfrm>
            <a:off x="6027138" y="3013906"/>
            <a:ext cx="649052" cy="517041"/>
          </a:xfrm>
          <a:prstGeom prst="rect">
            <a:avLst/>
          </a:prstGeom>
        </p:spPr>
      </p:pic>
      <p:pic>
        <p:nvPicPr>
          <p:cNvPr id="7" name="图片 6"/>
          <p:cNvPicPr>
            <a:picLocks noChangeAspect="1"/>
          </p:cNvPicPr>
          <p:nvPr/>
        </p:nvPicPr>
        <p:blipFill>
          <a:blip r:embed="rId6"/>
          <a:stretch>
            <a:fillRect/>
          </a:stretch>
        </p:blipFill>
        <p:spPr>
          <a:xfrm>
            <a:off x="3859819" y="6164896"/>
            <a:ext cx="3355269" cy="539044"/>
          </a:xfrm>
          <a:prstGeom prst="rect">
            <a:avLst/>
          </a:prstGeom>
        </p:spPr>
      </p:pic>
    </p:spTree>
    <p:extLst>
      <p:ext uri="{BB962C8B-B14F-4D97-AF65-F5344CB8AC3E}">
        <p14:creationId xmlns:p14="http://schemas.microsoft.com/office/powerpoint/2010/main" val="41558747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761346" y="1432581"/>
            <a:ext cx="4015824" cy="369332"/>
          </a:xfrm>
          <a:prstGeom prst="rect">
            <a:avLst/>
          </a:prstGeom>
          <a:noFill/>
        </p:spPr>
        <p:txBody>
          <a:bodyPr wrap="square" rtlCol="0">
            <a:spAutoFit/>
          </a:bodyPr>
          <a:lstStyle/>
          <a:p>
            <a:r>
              <a:rPr lang="zh-CN" altLang="en-US" dirty="0" smtClean="0"/>
              <a:t>去混响算法</a:t>
            </a:r>
            <a:endParaRPr lang="zh-CN" altLang="en-US" dirty="0"/>
          </a:p>
        </p:txBody>
      </p:sp>
      <p:pic>
        <p:nvPicPr>
          <p:cNvPr id="8" name="图片 7"/>
          <p:cNvPicPr>
            <a:picLocks noChangeAspect="1"/>
          </p:cNvPicPr>
          <p:nvPr/>
        </p:nvPicPr>
        <p:blipFill>
          <a:blip r:embed="rId3"/>
          <a:stretch>
            <a:fillRect/>
          </a:stretch>
        </p:blipFill>
        <p:spPr>
          <a:xfrm>
            <a:off x="1902137" y="2115134"/>
            <a:ext cx="7370590" cy="4092328"/>
          </a:xfrm>
          <a:prstGeom prst="rect">
            <a:avLst/>
          </a:prstGeom>
        </p:spPr>
      </p:pic>
      <p:pic>
        <p:nvPicPr>
          <p:cNvPr id="9" name="图片 8"/>
          <p:cNvPicPr>
            <a:picLocks noChangeAspect="1"/>
          </p:cNvPicPr>
          <p:nvPr/>
        </p:nvPicPr>
        <p:blipFill>
          <a:blip r:embed="rId4"/>
          <a:stretch>
            <a:fillRect/>
          </a:stretch>
        </p:blipFill>
        <p:spPr>
          <a:xfrm>
            <a:off x="4424389" y="6597659"/>
            <a:ext cx="2871230" cy="792063"/>
          </a:xfrm>
          <a:prstGeom prst="rect">
            <a:avLst/>
          </a:prstGeom>
        </p:spPr>
      </p:pic>
    </p:spTree>
    <p:extLst>
      <p:ext uri="{BB962C8B-B14F-4D97-AF65-F5344CB8AC3E}">
        <p14:creationId xmlns:p14="http://schemas.microsoft.com/office/powerpoint/2010/main" val="31148095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700760" y="1507577"/>
            <a:ext cx="4015824" cy="369332"/>
          </a:xfrm>
          <a:prstGeom prst="rect">
            <a:avLst/>
          </a:prstGeom>
          <a:noFill/>
        </p:spPr>
        <p:txBody>
          <a:bodyPr wrap="square" rtlCol="0">
            <a:spAutoFit/>
          </a:bodyPr>
          <a:lstStyle/>
          <a:p>
            <a:r>
              <a:rPr lang="zh-CN" altLang="en-US" dirty="0" smtClean="0"/>
              <a:t>去混响算法</a:t>
            </a:r>
            <a:endParaRPr lang="zh-CN" altLang="en-US" dirty="0"/>
          </a:p>
        </p:txBody>
      </p:sp>
      <p:pic>
        <p:nvPicPr>
          <p:cNvPr id="3" name="图片 2"/>
          <p:cNvPicPr>
            <a:picLocks noChangeAspect="1"/>
          </p:cNvPicPr>
          <p:nvPr/>
        </p:nvPicPr>
        <p:blipFill>
          <a:blip r:embed="rId13"/>
          <a:stretch>
            <a:fillRect/>
          </a:stretch>
        </p:blipFill>
        <p:spPr>
          <a:xfrm>
            <a:off x="2679708" y="1750978"/>
            <a:ext cx="5315787" cy="2016126"/>
          </a:xfrm>
          <a:prstGeom prst="rect">
            <a:avLst/>
          </a:prstGeom>
        </p:spPr>
      </p:pic>
      <p:pic>
        <p:nvPicPr>
          <p:cNvPr id="4" name="图片 3"/>
          <p:cNvPicPr>
            <a:picLocks noChangeAspect="1"/>
          </p:cNvPicPr>
          <p:nvPr/>
        </p:nvPicPr>
        <p:blipFill>
          <a:blip r:embed="rId14"/>
          <a:stretch>
            <a:fillRect/>
          </a:stretch>
        </p:blipFill>
        <p:spPr>
          <a:xfrm>
            <a:off x="627797" y="3722856"/>
            <a:ext cx="4974681" cy="1878623"/>
          </a:xfrm>
          <a:prstGeom prst="rect">
            <a:avLst/>
          </a:prstGeom>
        </p:spPr>
      </p:pic>
      <p:pic>
        <p:nvPicPr>
          <p:cNvPr id="6" name="图片 5"/>
          <p:cNvPicPr>
            <a:picLocks noChangeAspect="1"/>
          </p:cNvPicPr>
          <p:nvPr/>
        </p:nvPicPr>
        <p:blipFill>
          <a:blip r:embed="rId15"/>
          <a:stretch>
            <a:fillRect/>
          </a:stretch>
        </p:blipFill>
        <p:spPr>
          <a:xfrm>
            <a:off x="5190863" y="3722856"/>
            <a:ext cx="4921557" cy="1859631"/>
          </a:xfrm>
          <a:prstGeom prst="rect">
            <a:avLst/>
          </a:prstGeom>
        </p:spPr>
      </p:pic>
      <p:pic>
        <p:nvPicPr>
          <p:cNvPr id="7" name="图片 6"/>
          <p:cNvPicPr>
            <a:picLocks noChangeAspect="1"/>
          </p:cNvPicPr>
          <p:nvPr/>
        </p:nvPicPr>
        <p:blipFill>
          <a:blip r:embed="rId16"/>
          <a:stretch>
            <a:fillRect/>
          </a:stretch>
        </p:blipFill>
        <p:spPr>
          <a:xfrm>
            <a:off x="609600" y="5792989"/>
            <a:ext cx="4955835" cy="1813361"/>
          </a:xfrm>
          <a:prstGeom prst="rect">
            <a:avLst/>
          </a:prstGeom>
        </p:spPr>
      </p:pic>
      <p:pic>
        <p:nvPicPr>
          <p:cNvPr id="8" name="图片 7"/>
          <p:cNvPicPr>
            <a:picLocks noChangeAspect="1"/>
          </p:cNvPicPr>
          <p:nvPr/>
        </p:nvPicPr>
        <p:blipFill>
          <a:blip r:embed="rId17"/>
          <a:stretch>
            <a:fillRect/>
          </a:stretch>
        </p:blipFill>
        <p:spPr>
          <a:xfrm>
            <a:off x="5222211" y="5773997"/>
            <a:ext cx="4858859" cy="2002614"/>
          </a:xfrm>
          <a:prstGeom prst="rect">
            <a:avLst/>
          </a:prstGeom>
        </p:spPr>
      </p:pic>
      <p:pic>
        <p:nvPicPr>
          <p:cNvPr id="9" name="singi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8532813" y="2432117"/>
            <a:ext cx="609600" cy="609600"/>
          </a:xfrm>
          <a:prstGeom prst="rect">
            <a:avLst/>
          </a:prstGeom>
        </p:spPr>
      </p:pic>
      <p:pic>
        <p:nvPicPr>
          <p:cNvPr id="10" name="singing_livero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2894890" y="4004965"/>
            <a:ext cx="609600" cy="609600"/>
          </a:xfrm>
          <a:prstGeom prst="rect">
            <a:avLst/>
          </a:prstGeom>
        </p:spPr>
      </p:pic>
      <p:pic>
        <p:nvPicPr>
          <p:cNvPr id="11" name="singing_sports">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2894890" y="6081847"/>
            <a:ext cx="609600" cy="609600"/>
          </a:xfrm>
          <a:prstGeom prst="rect">
            <a:avLst/>
          </a:prstGeom>
        </p:spPr>
      </p:pic>
      <p:pic>
        <p:nvPicPr>
          <p:cNvPr id="12" name="singing_church">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7651640" y="3966117"/>
            <a:ext cx="609600" cy="609600"/>
          </a:xfrm>
          <a:prstGeom prst="rect">
            <a:avLst/>
          </a:prstGeom>
        </p:spPr>
      </p:pic>
      <p:pic>
        <p:nvPicPr>
          <p:cNvPr id="13" name="singing_hall">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8"/>
          <a:stretch>
            <a:fillRect/>
          </a:stretch>
        </p:blipFill>
        <p:spPr>
          <a:xfrm>
            <a:off x="7518452" y="6126802"/>
            <a:ext cx="609600" cy="609600"/>
          </a:xfrm>
          <a:prstGeom prst="rect">
            <a:avLst/>
          </a:prstGeom>
        </p:spPr>
      </p:pic>
    </p:spTree>
    <p:extLst>
      <p:ext uri="{BB962C8B-B14F-4D97-AF65-F5344CB8AC3E}">
        <p14:creationId xmlns:p14="http://schemas.microsoft.com/office/powerpoint/2010/main" val="31658388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2"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872"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625"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915" fill="hold"/>
                                        <p:tgtEl>
                                          <p:spTgt spid="12"/>
                                        </p:tgtEl>
                                      </p:cBhvr>
                                    </p:cmd>
                                  </p:childTnLst>
                                </p:cTn>
                              </p:par>
                            </p:childTnLst>
                          </p:cTn>
                        </p:par>
                      </p:childTnLst>
                    </p:cTn>
                  </p:par>
                </p:childTnLst>
              </p:cTn>
              <p:nextCondLst>
                <p:cond evt="onClick" delay="0">
                  <p:tgtEl>
                    <p:spTgt spid="12"/>
                  </p:tgtEl>
                </p:cond>
              </p:nextCondLst>
            </p:seq>
            <p:audio>
              <p:cMediaNode vol="80000">
                <p:cTn id="25" fill="hold" display="0">
                  <p:stCondLst>
                    <p:cond delay="indefinite"/>
                  </p:stCondLst>
                  <p:endCondLst>
                    <p:cond evt="onStopAudio" delay="0">
                      <p:tgtEl>
                        <p:sldTgt/>
                      </p:tgtEl>
                    </p:cond>
                  </p:endCondLst>
                </p:cTn>
                <p:tgtEl>
                  <p:spTgt spid="12"/>
                </p:tgtEl>
              </p:cMediaNode>
            </p:audi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7590" fill="hold"/>
                                        <p:tgtEl>
                                          <p:spTgt spid="13"/>
                                        </p:tgtEl>
                                      </p:cBhvr>
                                    </p:cmd>
                                  </p:childTnLst>
                                </p:cTn>
                              </p:par>
                            </p:childTnLst>
                          </p:cTn>
                        </p:par>
                      </p:childTnLst>
                    </p:cTn>
                  </p:par>
                </p:childTnLst>
              </p:cTn>
              <p:nextCondLst>
                <p:cond evt="onClick" delay="0">
                  <p:tgtEl>
                    <p:spTgt spid="13"/>
                  </p:tgtEl>
                </p:cond>
              </p:nextCondLst>
            </p:seq>
            <p:audio>
              <p:cMediaNode vol="80000">
                <p:cTn id="31" fill="hold" display="0">
                  <p:stCondLst>
                    <p:cond delay="indefinite"/>
                  </p:stCondLst>
                  <p:endCondLst>
                    <p:cond evt="onStopAudio" delay="0">
                      <p:tgtEl>
                        <p:sldTgt/>
                      </p:tgtEl>
                    </p:cond>
                  </p:endCondLst>
                </p:cTn>
                <p:tgtEl>
                  <p:spTgt spid="13"/>
                </p:tgtEl>
              </p:cMediaNode>
            </p:audi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761347" y="1435161"/>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4" name="文本框 3"/>
          <p:cNvSpPr txBox="1"/>
          <p:nvPr/>
        </p:nvSpPr>
        <p:spPr>
          <a:xfrm>
            <a:off x="761346" y="1861774"/>
            <a:ext cx="4015824" cy="369332"/>
          </a:xfrm>
          <a:prstGeom prst="rect">
            <a:avLst/>
          </a:prstGeom>
          <a:noFill/>
        </p:spPr>
        <p:txBody>
          <a:bodyPr wrap="square" rtlCol="0">
            <a:spAutoFit/>
          </a:bodyPr>
          <a:lstStyle/>
          <a:p>
            <a:r>
              <a:rPr lang="zh-CN" altLang="en-US" dirty="0" smtClean="0"/>
              <a:t>混响对语音识别的影响</a:t>
            </a:r>
            <a:endParaRPr lang="zh-CN" altLang="en-US" dirty="0"/>
          </a:p>
        </p:txBody>
      </p:sp>
      <p:pic>
        <p:nvPicPr>
          <p:cNvPr id="3" name="图片 2"/>
          <p:cNvPicPr>
            <a:picLocks noChangeAspect="1"/>
          </p:cNvPicPr>
          <p:nvPr/>
        </p:nvPicPr>
        <p:blipFill>
          <a:blip r:embed="rId3"/>
          <a:stretch>
            <a:fillRect/>
          </a:stretch>
        </p:blipFill>
        <p:spPr>
          <a:xfrm>
            <a:off x="3398102" y="2403942"/>
            <a:ext cx="4719378" cy="803064"/>
          </a:xfrm>
          <a:prstGeom prst="rect">
            <a:avLst/>
          </a:prstGeom>
        </p:spPr>
      </p:pic>
      <p:pic>
        <p:nvPicPr>
          <p:cNvPr id="6" name="图片 5"/>
          <p:cNvPicPr>
            <a:picLocks noChangeAspect="1"/>
          </p:cNvPicPr>
          <p:nvPr/>
        </p:nvPicPr>
        <p:blipFill>
          <a:blip r:embed="rId4"/>
          <a:stretch>
            <a:fillRect/>
          </a:stretch>
        </p:blipFill>
        <p:spPr>
          <a:xfrm>
            <a:off x="3722072" y="3513108"/>
            <a:ext cx="3685295" cy="726058"/>
          </a:xfrm>
          <a:prstGeom prst="rect">
            <a:avLst/>
          </a:prstGeom>
        </p:spPr>
      </p:pic>
      <p:pic>
        <p:nvPicPr>
          <p:cNvPr id="7" name="图片 6"/>
          <p:cNvPicPr>
            <a:picLocks noChangeAspect="1"/>
          </p:cNvPicPr>
          <p:nvPr/>
        </p:nvPicPr>
        <p:blipFill>
          <a:blip r:embed="rId5"/>
          <a:stretch>
            <a:fillRect/>
          </a:stretch>
        </p:blipFill>
        <p:spPr>
          <a:xfrm>
            <a:off x="3272265" y="4431727"/>
            <a:ext cx="4845215" cy="2265100"/>
          </a:xfrm>
          <a:prstGeom prst="rect">
            <a:avLst/>
          </a:prstGeom>
        </p:spPr>
      </p:pic>
      <p:pic>
        <p:nvPicPr>
          <p:cNvPr id="8" name="图片 7"/>
          <p:cNvPicPr>
            <a:picLocks noChangeAspect="1"/>
          </p:cNvPicPr>
          <p:nvPr/>
        </p:nvPicPr>
        <p:blipFill>
          <a:blip r:embed="rId6"/>
          <a:stretch>
            <a:fillRect/>
          </a:stretch>
        </p:blipFill>
        <p:spPr>
          <a:xfrm>
            <a:off x="3699357" y="6979456"/>
            <a:ext cx="3916314" cy="715058"/>
          </a:xfrm>
          <a:prstGeom prst="rect">
            <a:avLst/>
          </a:prstGeom>
        </p:spPr>
      </p:pic>
    </p:spTree>
    <p:extLst>
      <p:ext uri="{BB962C8B-B14F-4D97-AF65-F5344CB8AC3E}">
        <p14:creationId xmlns:p14="http://schemas.microsoft.com/office/powerpoint/2010/main" val="16360829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862820" y="1427872"/>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4" name="文本框 3"/>
          <p:cNvSpPr txBox="1"/>
          <p:nvPr/>
        </p:nvSpPr>
        <p:spPr>
          <a:xfrm>
            <a:off x="862819" y="1854485"/>
            <a:ext cx="4015824" cy="369332"/>
          </a:xfrm>
          <a:prstGeom prst="rect">
            <a:avLst/>
          </a:prstGeom>
          <a:noFill/>
        </p:spPr>
        <p:txBody>
          <a:bodyPr wrap="square" rtlCol="0">
            <a:spAutoFit/>
          </a:bodyPr>
          <a:lstStyle/>
          <a:p>
            <a:r>
              <a:rPr lang="zh-CN" altLang="en-US" dirty="0" smtClean="0"/>
              <a:t>混响对语音识别的影响</a:t>
            </a:r>
            <a:endParaRPr lang="zh-CN" altLang="en-US" dirty="0"/>
          </a:p>
        </p:txBody>
      </p:sp>
      <p:pic>
        <p:nvPicPr>
          <p:cNvPr id="7" name="图片 6"/>
          <p:cNvPicPr>
            <a:picLocks noChangeAspect="1"/>
          </p:cNvPicPr>
          <p:nvPr/>
        </p:nvPicPr>
        <p:blipFill>
          <a:blip r:embed="rId3"/>
          <a:stretch>
            <a:fillRect/>
          </a:stretch>
        </p:blipFill>
        <p:spPr>
          <a:xfrm>
            <a:off x="8106490" y="4277325"/>
            <a:ext cx="2988428" cy="1397065"/>
          </a:xfrm>
          <a:prstGeom prst="rect">
            <a:avLst/>
          </a:prstGeom>
        </p:spPr>
      </p:pic>
      <p:pic>
        <p:nvPicPr>
          <p:cNvPr id="9" name="图片 8"/>
          <p:cNvPicPr>
            <a:picLocks noChangeAspect="1"/>
          </p:cNvPicPr>
          <p:nvPr/>
        </p:nvPicPr>
        <p:blipFill>
          <a:blip r:embed="rId4"/>
          <a:stretch>
            <a:fillRect/>
          </a:stretch>
        </p:blipFill>
        <p:spPr>
          <a:xfrm>
            <a:off x="532752" y="2454036"/>
            <a:ext cx="7666325" cy="5469072"/>
          </a:xfrm>
          <a:prstGeom prst="rect">
            <a:avLst/>
          </a:prstGeom>
        </p:spPr>
      </p:pic>
      <p:pic>
        <p:nvPicPr>
          <p:cNvPr id="10" name="图片 9"/>
          <p:cNvPicPr>
            <a:picLocks noChangeAspect="1"/>
          </p:cNvPicPr>
          <p:nvPr/>
        </p:nvPicPr>
        <p:blipFill>
          <a:blip r:embed="rId5"/>
          <a:stretch>
            <a:fillRect/>
          </a:stretch>
        </p:blipFill>
        <p:spPr>
          <a:xfrm>
            <a:off x="8106491" y="6066001"/>
            <a:ext cx="2870762" cy="488498"/>
          </a:xfrm>
          <a:prstGeom prst="rect">
            <a:avLst/>
          </a:prstGeom>
        </p:spPr>
      </p:pic>
    </p:spTree>
    <p:extLst>
      <p:ext uri="{BB962C8B-B14F-4D97-AF65-F5344CB8AC3E}">
        <p14:creationId xmlns:p14="http://schemas.microsoft.com/office/powerpoint/2010/main" val="34070749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761347" y="1370080"/>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4" name="文本框 3"/>
          <p:cNvSpPr txBox="1"/>
          <p:nvPr/>
        </p:nvSpPr>
        <p:spPr>
          <a:xfrm>
            <a:off x="761346" y="1796693"/>
            <a:ext cx="4015824" cy="369332"/>
          </a:xfrm>
          <a:prstGeom prst="rect">
            <a:avLst/>
          </a:prstGeom>
          <a:noFill/>
        </p:spPr>
        <p:txBody>
          <a:bodyPr wrap="square" rtlCol="0">
            <a:spAutoFit/>
          </a:bodyPr>
          <a:lstStyle/>
          <a:p>
            <a:r>
              <a:rPr lang="zh-CN" altLang="en-US" dirty="0" smtClean="0"/>
              <a:t>倒谱平均法</a:t>
            </a:r>
            <a:endParaRPr lang="zh-CN" altLang="en-US" dirty="0"/>
          </a:p>
        </p:txBody>
      </p:sp>
      <p:pic>
        <p:nvPicPr>
          <p:cNvPr id="3" name="图片 2"/>
          <p:cNvPicPr>
            <a:picLocks noChangeAspect="1"/>
          </p:cNvPicPr>
          <p:nvPr/>
        </p:nvPicPr>
        <p:blipFill>
          <a:blip r:embed="rId3"/>
          <a:stretch>
            <a:fillRect/>
          </a:stretch>
        </p:blipFill>
        <p:spPr>
          <a:xfrm>
            <a:off x="3632012" y="2223306"/>
            <a:ext cx="3432276" cy="572046"/>
          </a:xfrm>
          <a:prstGeom prst="rect">
            <a:avLst/>
          </a:prstGeom>
        </p:spPr>
      </p:pic>
      <p:pic>
        <p:nvPicPr>
          <p:cNvPr id="6" name="图片 5"/>
          <p:cNvPicPr>
            <a:picLocks noChangeAspect="1"/>
          </p:cNvPicPr>
          <p:nvPr/>
        </p:nvPicPr>
        <p:blipFill>
          <a:blip r:embed="rId4"/>
          <a:stretch>
            <a:fillRect/>
          </a:stretch>
        </p:blipFill>
        <p:spPr>
          <a:xfrm>
            <a:off x="2684744" y="2914437"/>
            <a:ext cx="5819466" cy="836068"/>
          </a:xfrm>
          <a:prstGeom prst="rect">
            <a:avLst/>
          </a:prstGeom>
        </p:spPr>
      </p:pic>
      <p:pic>
        <p:nvPicPr>
          <p:cNvPr id="8" name="图片 7"/>
          <p:cNvPicPr>
            <a:picLocks noChangeAspect="1"/>
          </p:cNvPicPr>
          <p:nvPr/>
        </p:nvPicPr>
        <p:blipFill>
          <a:blip r:embed="rId5"/>
          <a:stretch>
            <a:fillRect/>
          </a:stretch>
        </p:blipFill>
        <p:spPr>
          <a:xfrm>
            <a:off x="4194135" y="3855296"/>
            <a:ext cx="2783223" cy="605049"/>
          </a:xfrm>
          <a:prstGeom prst="rect">
            <a:avLst/>
          </a:prstGeom>
        </p:spPr>
      </p:pic>
      <p:sp>
        <p:nvSpPr>
          <p:cNvPr id="11" name="文本框 10"/>
          <p:cNvSpPr txBox="1"/>
          <p:nvPr/>
        </p:nvSpPr>
        <p:spPr>
          <a:xfrm>
            <a:off x="761346" y="4061492"/>
            <a:ext cx="4015824" cy="369332"/>
          </a:xfrm>
          <a:prstGeom prst="rect">
            <a:avLst/>
          </a:prstGeom>
          <a:noFill/>
        </p:spPr>
        <p:txBody>
          <a:bodyPr wrap="square" rtlCol="0">
            <a:spAutoFit/>
          </a:bodyPr>
          <a:lstStyle/>
          <a:p>
            <a:r>
              <a:rPr lang="zh-CN" altLang="en-US" dirty="0" smtClean="0"/>
              <a:t>忽略噪声</a:t>
            </a:r>
            <a:endParaRPr lang="zh-CN" altLang="en-US" dirty="0"/>
          </a:p>
        </p:txBody>
      </p:sp>
      <p:pic>
        <p:nvPicPr>
          <p:cNvPr id="12" name="图片 11"/>
          <p:cNvPicPr>
            <a:picLocks noChangeAspect="1"/>
          </p:cNvPicPr>
          <p:nvPr/>
        </p:nvPicPr>
        <p:blipFill>
          <a:blip r:embed="rId6"/>
          <a:stretch>
            <a:fillRect/>
          </a:stretch>
        </p:blipFill>
        <p:spPr>
          <a:xfrm>
            <a:off x="3071139" y="4666542"/>
            <a:ext cx="5046673" cy="3213934"/>
          </a:xfrm>
          <a:prstGeom prst="rect">
            <a:avLst/>
          </a:prstGeom>
        </p:spPr>
      </p:pic>
    </p:spTree>
    <p:extLst>
      <p:ext uri="{BB962C8B-B14F-4D97-AF65-F5344CB8AC3E}">
        <p14:creationId xmlns:p14="http://schemas.microsoft.com/office/powerpoint/2010/main" val="9022253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685149" y="1370080"/>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10" name="文本框 9"/>
          <p:cNvSpPr txBox="1"/>
          <p:nvPr/>
        </p:nvSpPr>
        <p:spPr>
          <a:xfrm>
            <a:off x="685148" y="1796693"/>
            <a:ext cx="4015824" cy="369332"/>
          </a:xfrm>
          <a:prstGeom prst="rect">
            <a:avLst/>
          </a:prstGeom>
          <a:noFill/>
        </p:spPr>
        <p:txBody>
          <a:bodyPr wrap="square" rtlCol="0">
            <a:spAutoFit/>
          </a:bodyPr>
          <a:lstStyle/>
          <a:p>
            <a:r>
              <a:rPr lang="en-US" altLang="zh-CN" dirty="0" smtClean="0"/>
              <a:t>Statistical Reverberation Models</a:t>
            </a:r>
            <a:endParaRPr lang="zh-CN" altLang="en-US" dirty="0"/>
          </a:p>
        </p:txBody>
      </p:sp>
      <p:pic>
        <p:nvPicPr>
          <p:cNvPr id="7" name="图片 6"/>
          <p:cNvPicPr>
            <a:picLocks noChangeAspect="1"/>
          </p:cNvPicPr>
          <p:nvPr/>
        </p:nvPicPr>
        <p:blipFill>
          <a:blip r:embed="rId3"/>
          <a:stretch>
            <a:fillRect/>
          </a:stretch>
        </p:blipFill>
        <p:spPr>
          <a:xfrm>
            <a:off x="799898" y="2223305"/>
            <a:ext cx="4675375" cy="1606129"/>
          </a:xfrm>
          <a:prstGeom prst="rect">
            <a:avLst/>
          </a:prstGeom>
        </p:spPr>
      </p:pic>
      <p:pic>
        <p:nvPicPr>
          <p:cNvPr id="9" name="图片 8"/>
          <p:cNvPicPr>
            <a:picLocks noChangeAspect="1"/>
          </p:cNvPicPr>
          <p:nvPr/>
        </p:nvPicPr>
        <p:blipFill>
          <a:blip r:embed="rId4"/>
          <a:stretch>
            <a:fillRect/>
          </a:stretch>
        </p:blipFill>
        <p:spPr>
          <a:xfrm>
            <a:off x="5473382" y="2223479"/>
            <a:ext cx="2651212" cy="737059"/>
          </a:xfrm>
          <a:prstGeom prst="rect">
            <a:avLst/>
          </a:prstGeom>
        </p:spPr>
      </p:pic>
      <p:pic>
        <p:nvPicPr>
          <p:cNvPr id="13" name="图片 12"/>
          <p:cNvPicPr>
            <a:picLocks noChangeAspect="1"/>
          </p:cNvPicPr>
          <p:nvPr/>
        </p:nvPicPr>
        <p:blipFill>
          <a:blip r:embed="rId5"/>
          <a:stretch>
            <a:fillRect/>
          </a:stretch>
        </p:blipFill>
        <p:spPr>
          <a:xfrm>
            <a:off x="5590023" y="2800937"/>
            <a:ext cx="2398192" cy="594048"/>
          </a:xfrm>
          <a:prstGeom prst="rect">
            <a:avLst/>
          </a:prstGeom>
        </p:spPr>
      </p:pic>
      <p:pic>
        <p:nvPicPr>
          <p:cNvPr id="14" name="图片 13"/>
          <p:cNvPicPr>
            <a:picLocks noChangeAspect="1"/>
          </p:cNvPicPr>
          <p:nvPr/>
        </p:nvPicPr>
        <p:blipFill>
          <a:blip r:embed="rId6"/>
          <a:stretch>
            <a:fillRect/>
          </a:stretch>
        </p:blipFill>
        <p:spPr>
          <a:xfrm>
            <a:off x="3576260" y="3928077"/>
            <a:ext cx="2893232" cy="407033"/>
          </a:xfrm>
          <a:prstGeom prst="rect">
            <a:avLst/>
          </a:prstGeom>
        </p:spPr>
      </p:pic>
      <p:pic>
        <p:nvPicPr>
          <p:cNvPr id="15" name="图片 14"/>
          <p:cNvPicPr>
            <a:picLocks noChangeAspect="1"/>
          </p:cNvPicPr>
          <p:nvPr/>
        </p:nvPicPr>
        <p:blipFill>
          <a:blip r:embed="rId7"/>
          <a:stretch>
            <a:fillRect/>
          </a:stretch>
        </p:blipFill>
        <p:spPr>
          <a:xfrm>
            <a:off x="8414837" y="2327899"/>
            <a:ext cx="2145172" cy="946076"/>
          </a:xfrm>
          <a:prstGeom prst="rect">
            <a:avLst/>
          </a:prstGeom>
        </p:spPr>
      </p:pic>
      <p:pic>
        <p:nvPicPr>
          <p:cNvPr id="16" name="图片 15"/>
          <p:cNvPicPr>
            <a:picLocks noChangeAspect="1"/>
          </p:cNvPicPr>
          <p:nvPr/>
        </p:nvPicPr>
        <p:blipFill>
          <a:blip r:embed="rId8"/>
          <a:stretch>
            <a:fillRect/>
          </a:stretch>
        </p:blipFill>
        <p:spPr>
          <a:xfrm>
            <a:off x="2388164" y="4335109"/>
            <a:ext cx="5269423" cy="1606129"/>
          </a:xfrm>
          <a:prstGeom prst="rect">
            <a:avLst/>
          </a:prstGeom>
        </p:spPr>
      </p:pic>
      <p:pic>
        <p:nvPicPr>
          <p:cNvPr id="17" name="图片 16"/>
          <p:cNvPicPr>
            <a:picLocks noChangeAspect="1"/>
          </p:cNvPicPr>
          <p:nvPr/>
        </p:nvPicPr>
        <p:blipFill>
          <a:blip r:embed="rId9"/>
          <a:stretch>
            <a:fillRect/>
          </a:stretch>
        </p:blipFill>
        <p:spPr>
          <a:xfrm>
            <a:off x="3226874" y="5916981"/>
            <a:ext cx="3897079" cy="1959456"/>
          </a:xfrm>
          <a:prstGeom prst="rect">
            <a:avLst/>
          </a:prstGeom>
        </p:spPr>
      </p:pic>
    </p:spTree>
    <p:extLst>
      <p:ext uri="{BB962C8B-B14F-4D97-AF65-F5344CB8AC3E}">
        <p14:creationId xmlns:p14="http://schemas.microsoft.com/office/powerpoint/2010/main" val="28125901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685149" y="1459789"/>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10" name="文本框 9"/>
          <p:cNvSpPr txBox="1"/>
          <p:nvPr/>
        </p:nvSpPr>
        <p:spPr>
          <a:xfrm>
            <a:off x="685148" y="1886402"/>
            <a:ext cx="4015824" cy="369332"/>
          </a:xfrm>
          <a:prstGeom prst="rect">
            <a:avLst/>
          </a:prstGeom>
          <a:noFill/>
        </p:spPr>
        <p:txBody>
          <a:bodyPr wrap="square" rtlCol="0">
            <a:spAutoFit/>
          </a:bodyPr>
          <a:lstStyle/>
          <a:p>
            <a:r>
              <a:rPr lang="en-US" altLang="zh-CN" dirty="0" smtClean="0"/>
              <a:t>Statistical Reverberation Models</a:t>
            </a:r>
            <a:endParaRPr lang="zh-CN" altLang="en-US" dirty="0"/>
          </a:p>
        </p:txBody>
      </p:sp>
      <p:pic>
        <p:nvPicPr>
          <p:cNvPr id="3" name="图片 2"/>
          <p:cNvPicPr>
            <a:picLocks noChangeAspect="1"/>
          </p:cNvPicPr>
          <p:nvPr/>
        </p:nvPicPr>
        <p:blipFill>
          <a:blip r:embed="rId3"/>
          <a:stretch>
            <a:fillRect/>
          </a:stretch>
        </p:blipFill>
        <p:spPr>
          <a:xfrm>
            <a:off x="2073459" y="2181502"/>
            <a:ext cx="6875551" cy="1628131"/>
          </a:xfrm>
          <a:prstGeom prst="rect">
            <a:avLst/>
          </a:prstGeom>
        </p:spPr>
      </p:pic>
      <p:pic>
        <p:nvPicPr>
          <p:cNvPr id="4" name="图片 3"/>
          <p:cNvPicPr>
            <a:picLocks noChangeAspect="1"/>
          </p:cNvPicPr>
          <p:nvPr/>
        </p:nvPicPr>
        <p:blipFill>
          <a:blip r:embed="rId4"/>
          <a:stretch>
            <a:fillRect/>
          </a:stretch>
        </p:blipFill>
        <p:spPr>
          <a:xfrm>
            <a:off x="918876" y="4104732"/>
            <a:ext cx="8568547" cy="3513584"/>
          </a:xfrm>
          <a:prstGeom prst="rect">
            <a:avLst/>
          </a:prstGeom>
        </p:spPr>
      </p:pic>
    </p:spTree>
    <p:extLst>
      <p:ext uri="{BB962C8B-B14F-4D97-AF65-F5344CB8AC3E}">
        <p14:creationId xmlns:p14="http://schemas.microsoft.com/office/powerpoint/2010/main" val="4070061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60" y="161207"/>
            <a:ext cx="7923213" cy="968375"/>
          </a:xfrm>
        </p:spPr>
        <p:txBody>
          <a:bodyPr/>
          <a:lstStyle/>
          <a:p>
            <a:r>
              <a:rPr lang="zh-CN" altLang="en-US" dirty="0"/>
              <a:t>语音信号处理基本概念</a:t>
            </a:r>
          </a:p>
        </p:txBody>
      </p:sp>
      <p:sp>
        <p:nvSpPr>
          <p:cNvPr id="3" name="文本框 2"/>
          <p:cNvSpPr txBox="1"/>
          <p:nvPr/>
        </p:nvSpPr>
        <p:spPr>
          <a:xfrm>
            <a:off x="640356" y="1559975"/>
            <a:ext cx="9309444" cy="369332"/>
          </a:xfrm>
          <a:prstGeom prst="rect">
            <a:avLst/>
          </a:prstGeom>
          <a:noFill/>
        </p:spPr>
        <p:txBody>
          <a:bodyPr wrap="square" rtlCol="0">
            <a:spAutoFit/>
          </a:bodyPr>
          <a:lstStyle/>
          <a:p>
            <a:endParaRPr lang="zh-CN" altLang="en-US" dirty="0"/>
          </a:p>
        </p:txBody>
      </p:sp>
      <p:sp>
        <p:nvSpPr>
          <p:cNvPr id="5" name="文本框 4"/>
          <p:cNvSpPr txBox="1"/>
          <p:nvPr/>
        </p:nvSpPr>
        <p:spPr>
          <a:xfrm>
            <a:off x="538481" y="1446278"/>
            <a:ext cx="8425170" cy="369332"/>
          </a:xfrm>
          <a:prstGeom prst="rect">
            <a:avLst/>
          </a:prstGeom>
          <a:noFill/>
        </p:spPr>
        <p:txBody>
          <a:bodyPr wrap="square" rtlCol="0">
            <a:spAutoFit/>
          </a:bodyPr>
          <a:lstStyle/>
          <a:p>
            <a:r>
              <a:rPr lang="zh-CN" altLang="en-US" dirty="0" smtClean="0"/>
              <a:t>功率谱估计</a:t>
            </a:r>
            <a:endParaRPr lang="zh-CN" altLang="en-US" dirty="0"/>
          </a:p>
        </p:txBody>
      </p:sp>
      <p:sp>
        <p:nvSpPr>
          <p:cNvPr id="6" name="文本框 5"/>
          <p:cNvSpPr txBox="1"/>
          <p:nvPr/>
        </p:nvSpPr>
        <p:spPr>
          <a:xfrm>
            <a:off x="538479" y="1872891"/>
            <a:ext cx="8425170" cy="1754326"/>
          </a:xfrm>
          <a:prstGeom prst="rect">
            <a:avLst/>
          </a:prstGeom>
          <a:noFill/>
        </p:spPr>
        <p:txBody>
          <a:bodyPr wrap="square" rtlCol="0">
            <a:spAutoFit/>
          </a:bodyPr>
          <a:lstStyle/>
          <a:p>
            <a:pPr marL="396084" indent="-396084">
              <a:buAutoNum type="arabicPeriod"/>
            </a:pPr>
            <a:r>
              <a:rPr lang="zh-CN" altLang="en-US" dirty="0" smtClean="0"/>
              <a:t>经典功率谱估计</a:t>
            </a:r>
            <a:endParaRPr lang="en-US" altLang="zh-CN" dirty="0" smtClean="0"/>
          </a:p>
          <a:p>
            <a:pPr marL="330070" indent="-330070">
              <a:buFont typeface="Wingdings" panose="05000000000000000000" pitchFamily="2" charset="2"/>
              <a:buChar char="Ø"/>
            </a:pPr>
            <a:r>
              <a:rPr lang="zh-CN" altLang="en-US" dirty="0" smtClean="0"/>
              <a:t>周期图法</a:t>
            </a:r>
            <a:endParaRPr lang="en-US" altLang="zh-CN" dirty="0" smtClean="0"/>
          </a:p>
          <a:p>
            <a:pPr marL="330070" indent="-330070">
              <a:buFont typeface="Wingdings" panose="05000000000000000000" pitchFamily="2" charset="2"/>
              <a:buChar char="Ø"/>
            </a:pPr>
            <a:endParaRPr lang="en-US" altLang="zh-CN" dirty="0"/>
          </a:p>
          <a:p>
            <a:pPr marL="330070" indent="-330070">
              <a:buFont typeface="Wingdings" panose="05000000000000000000" pitchFamily="2" charset="2"/>
              <a:buChar char="Ø"/>
            </a:pPr>
            <a:endParaRPr lang="en-US" altLang="zh-CN" dirty="0" smtClean="0"/>
          </a:p>
          <a:p>
            <a:pPr marL="330070" indent="-330070">
              <a:buFont typeface="Wingdings" panose="05000000000000000000" pitchFamily="2" charset="2"/>
              <a:buChar char="Ø"/>
            </a:pPr>
            <a:endParaRPr lang="en-US" altLang="zh-CN" dirty="0" smtClean="0"/>
          </a:p>
          <a:p>
            <a:pPr marL="330070" indent="-330070">
              <a:buFont typeface="Wingdings" panose="05000000000000000000" pitchFamily="2" charset="2"/>
              <a:buChar char="Ø"/>
            </a:pPr>
            <a:r>
              <a:rPr lang="zh-CN" altLang="en-US" dirty="0" smtClean="0"/>
              <a:t>平均周期图法</a:t>
            </a:r>
            <a:endParaRPr lang="zh-CN" altLang="en-US" dirty="0"/>
          </a:p>
        </p:txBody>
      </p:sp>
      <p:pic>
        <p:nvPicPr>
          <p:cNvPr id="4" name="图片 3"/>
          <p:cNvPicPr>
            <a:picLocks noChangeAspect="1"/>
          </p:cNvPicPr>
          <p:nvPr/>
        </p:nvPicPr>
        <p:blipFill>
          <a:blip r:embed="rId3"/>
          <a:stretch>
            <a:fillRect/>
          </a:stretch>
        </p:blipFill>
        <p:spPr>
          <a:xfrm>
            <a:off x="2412847" y="2562699"/>
            <a:ext cx="2485393" cy="730440"/>
          </a:xfrm>
          <a:prstGeom prst="rect">
            <a:avLst/>
          </a:prstGeom>
        </p:spPr>
      </p:pic>
      <p:pic>
        <p:nvPicPr>
          <p:cNvPr id="8" name="图片 7"/>
          <p:cNvPicPr>
            <a:picLocks noChangeAspect="1"/>
          </p:cNvPicPr>
          <p:nvPr/>
        </p:nvPicPr>
        <p:blipFill>
          <a:blip r:embed="rId4"/>
          <a:stretch>
            <a:fillRect/>
          </a:stretch>
        </p:blipFill>
        <p:spPr>
          <a:xfrm>
            <a:off x="2412846" y="3909608"/>
            <a:ext cx="2780680" cy="733168"/>
          </a:xfrm>
          <a:prstGeom prst="rect">
            <a:avLst/>
          </a:prstGeom>
        </p:spPr>
      </p:pic>
      <p:pic>
        <p:nvPicPr>
          <p:cNvPr id="10" name="图片 9"/>
          <p:cNvPicPr>
            <a:picLocks noChangeAspect="1"/>
          </p:cNvPicPr>
          <p:nvPr/>
        </p:nvPicPr>
        <p:blipFill>
          <a:blip r:embed="rId5"/>
          <a:stretch>
            <a:fillRect/>
          </a:stretch>
        </p:blipFill>
        <p:spPr>
          <a:xfrm>
            <a:off x="1191309" y="4653084"/>
            <a:ext cx="4365647" cy="3277794"/>
          </a:xfrm>
          <a:prstGeom prst="rect">
            <a:avLst/>
          </a:prstGeom>
        </p:spPr>
      </p:pic>
      <p:pic>
        <p:nvPicPr>
          <p:cNvPr id="11" name="图片 10"/>
          <p:cNvPicPr>
            <a:picLocks noChangeAspect="1"/>
          </p:cNvPicPr>
          <p:nvPr/>
        </p:nvPicPr>
        <p:blipFill>
          <a:blip r:embed="rId6"/>
          <a:stretch>
            <a:fillRect/>
          </a:stretch>
        </p:blipFill>
        <p:spPr>
          <a:xfrm>
            <a:off x="5601928" y="4642776"/>
            <a:ext cx="4379376" cy="3288102"/>
          </a:xfrm>
          <a:prstGeom prst="rect">
            <a:avLst/>
          </a:prstGeom>
        </p:spPr>
      </p:pic>
    </p:spTree>
    <p:extLst>
      <p:ext uri="{BB962C8B-B14F-4D97-AF65-F5344CB8AC3E}">
        <p14:creationId xmlns:p14="http://schemas.microsoft.com/office/powerpoint/2010/main" val="27593156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685149" y="1457592"/>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10" name="文本框 9"/>
          <p:cNvSpPr txBox="1"/>
          <p:nvPr/>
        </p:nvSpPr>
        <p:spPr>
          <a:xfrm>
            <a:off x="685148" y="1884205"/>
            <a:ext cx="4015824" cy="369332"/>
          </a:xfrm>
          <a:prstGeom prst="rect">
            <a:avLst/>
          </a:prstGeom>
          <a:noFill/>
        </p:spPr>
        <p:txBody>
          <a:bodyPr wrap="square" rtlCol="0">
            <a:spAutoFit/>
          </a:bodyPr>
          <a:lstStyle/>
          <a:p>
            <a:r>
              <a:rPr lang="en-US" altLang="zh-CN" dirty="0" smtClean="0"/>
              <a:t>Statistical Reverberation Models</a:t>
            </a:r>
            <a:endParaRPr lang="zh-CN" altLang="en-US" dirty="0"/>
          </a:p>
        </p:txBody>
      </p:sp>
      <p:pic>
        <p:nvPicPr>
          <p:cNvPr id="3" name="图片 2"/>
          <p:cNvPicPr>
            <a:picLocks noChangeAspect="1"/>
          </p:cNvPicPr>
          <p:nvPr/>
        </p:nvPicPr>
        <p:blipFill>
          <a:blip r:embed="rId3"/>
          <a:stretch>
            <a:fillRect/>
          </a:stretch>
        </p:blipFill>
        <p:spPr>
          <a:xfrm>
            <a:off x="2073459" y="2179305"/>
            <a:ext cx="6875551" cy="1628131"/>
          </a:xfrm>
          <a:prstGeom prst="rect">
            <a:avLst/>
          </a:prstGeom>
        </p:spPr>
      </p:pic>
      <p:pic>
        <p:nvPicPr>
          <p:cNvPr id="6" name="图片 5"/>
          <p:cNvPicPr>
            <a:picLocks noChangeAspect="1"/>
          </p:cNvPicPr>
          <p:nvPr/>
        </p:nvPicPr>
        <p:blipFill>
          <a:blip r:embed="rId4"/>
          <a:stretch>
            <a:fillRect/>
          </a:stretch>
        </p:blipFill>
        <p:spPr>
          <a:xfrm>
            <a:off x="3151545" y="4189442"/>
            <a:ext cx="4719378" cy="484039"/>
          </a:xfrm>
          <a:prstGeom prst="rect">
            <a:avLst/>
          </a:prstGeom>
        </p:spPr>
      </p:pic>
      <p:pic>
        <p:nvPicPr>
          <p:cNvPr id="7" name="图片 6"/>
          <p:cNvPicPr>
            <a:picLocks noChangeAspect="1"/>
          </p:cNvPicPr>
          <p:nvPr/>
        </p:nvPicPr>
        <p:blipFill>
          <a:blip r:embed="rId5"/>
          <a:stretch>
            <a:fillRect/>
          </a:stretch>
        </p:blipFill>
        <p:spPr>
          <a:xfrm>
            <a:off x="2073459" y="5019272"/>
            <a:ext cx="7106570" cy="539044"/>
          </a:xfrm>
          <a:prstGeom prst="rect">
            <a:avLst/>
          </a:prstGeom>
        </p:spPr>
      </p:pic>
      <p:pic>
        <p:nvPicPr>
          <p:cNvPr id="8" name="图片 7"/>
          <p:cNvPicPr>
            <a:picLocks noChangeAspect="1"/>
          </p:cNvPicPr>
          <p:nvPr/>
        </p:nvPicPr>
        <p:blipFill>
          <a:blip r:embed="rId6"/>
          <a:stretch>
            <a:fillRect/>
          </a:stretch>
        </p:blipFill>
        <p:spPr>
          <a:xfrm>
            <a:off x="3960109" y="6128436"/>
            <a:ext cx="3906901" cy="1108890"/>
          </a:xfrm>
          <a:prstGeom prst="rect">
            <a:avLst/>
          </a:prstGeom>
        </p:spPr>
      </p:pic>
    </p:spTree>
    <p:extLst>
      <p:ext uri="{BB962C8B-B14F-4D97-AF65-F5344CB8AC3E}">
        <p14:creationId xmlns:p14="http://schemas.microsoft.com/office/powerpoint/2010/main" val="37367923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608951" y="1564709"/>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10" name="文本框 9"/>
          <p:cNvSpPr txBox="1"/>
          <p:nvPr/>
        </p:nvSpPr>
        <p:spPr>
          <a:xfrm>
            <a:off x="608950" y="1991322"/>
            <a:ext cx="4015824" cy="369332"/>
          </a:xfrm>
          <a:prstGeom prst="rect">
            <a:avLst/>
          </a:prstGeom>
          <a:noFill/>
        </p:spPr>
        <p:txBody>
          <a:bodyPr wrap="square" rtlCol="0">
            <a:spAutoFit/>
          </a:bodyPr>
          <a:lstStyle/>
          <a:p>
            <a:r>
              <a:rPr lang="en-US" altLang="zh-CN" dirty="0" smtClean="0"/>
              <a:t>Statistical Reverberation Models</a:t>
            </a:r>
            <a:endParaRPr lang="zh-CN" altLang="en-US" dirty="0"/>
          </a:p>
        </p:txBody>
      </p:sp>
      <p:pic>
        <p:nvPicPr>
          <p:cNvPr id="3" name="图片 2"/>
          <p:cNvPicPr>
            <a:picLocks noChangeAspect="1"/>
          </p:cNvPicPr>
          <p:nvPr/>
        </p:nvPicPr>
        <p:blipFill>
          <a:blip r:embed="rId7"/>
          <a:stretch>
            <a:fillRect/>
          </a:stretch>
        </p:blipFill>
        <p:spPr>
          <a:xfrm>
            <a:off x="1138709" y="2306596"/>
            <a:ext cx="6464929" cy="2720988"/>
          </a:xfrm>
          <a:prstGeom prst="rect">
            <a:avLst/>
          </a:prstGeom>
        </p:spPr>
      </p:pic>
      <p:pic>
        <p:nvPicPr>
          <p:cNvPr id="4" name="图片 3"/>
          <p:cNvPicPr>
            <a:picLocks noChangeAspect="1"/>
          </p:cNvPicPr>
          <p:nvPr/>
        </p:nvPicPr>
        <p:blipFill>
          <a:blip r:embed="rId8"/>
          <a:stretch>
            <a:fillRect/>
          </a:stretch>
        </p:blipFill>
        <p:spPr>
          <a:xfrm>
            <a:off x="1170857" y="4875188"/>
            <a:ext cx="6400632" cy="2641560"/>
          </a:xfrm>
          <a:prstGeom prst="rect">
            <a:avLst/>
          </a:prstGeom>
        </p:spPr>
      </p:pic>
      <p:pic>
        <p:nvPicPr>
          <p:cNvPr id="6" name="reverb_signa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62989" y="3427426"/>
            <a:ext cx="609600" cy="609600"/>
          </a:xfrm>
          <a:prstGeom prst="rect">
            <a:avLst/>
          </a:prstGeom>
        </p:spPr>
      </p:pic>
      <p:pic>
        <p:nvPicPr>
          <p:cNvPr id="7" name="dereverb_habits">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532813" y="5713366"/>
            <a:ext cx="609600" cy="609600"/>
          </a:xfrm>
          <a:prstGeom prst="rect">
            <a:avLst/>
          </a:prstGeom>
        </p:spPr>
      </p:pic>
    </p:spTree>
    <p:extLst>
      <p:ext uri="{BB962C8B-B14F-4D97-AF65-F5344CB8AC3E}">
        <p14:creationId xmlns:p14="http://schemas.microsoft.com/office/powerpoint/2010/main" val="17112496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92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608951" y="1459165"/>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10" name="文本框 9"/>
          <p:cNvSpPr txBox="1"/>
          <p:nvPr/>
        </p:nvSpPr>
        <p:spPr>
          <a:xfrm>
            <a:off x="608950" y="1885778"/>
            <a:ext cx="4015824" cy="369332"/>
          </a:xfrm>
          <a:prstGeom prst="rect">
            <a:avLst/>
          </a:prstGeom>
          <a:noFill/>
        </p:spPr>
        <p:txBody>
          <a:bodyPr wrap="square" rtlCol="0">
            <a:spAutoFit/>
          </a:bodyPr>
          <a:lstStyle/>
          <a:p>
            <a:r>
              <a:rPr lang="en-US" altLang="zh-CN" dirty="0" smtClean="0"/>
              <a:t>WPE</a:t>
            </a:r>
            <a:r>
              <a:rPr lang="zh-CN" altLang="en-US" dirty="0" smtClean="0"/>
              <a:t>算法</a:t>
            </a:r>
            <a:endParaRPr lang="zh-CN" altLang="en-US" dirty="0"/>
          </a:p>
        </p:txBody>
      </p:sp>
      <p:pic>
        <p:nvPicPr>
          <p:cNvPr id="3" name="图片 2"/>
          <p:cNvPicPr>
            <a:picLocks noChangeAspect="1"/>
          </p:cNvPicPr>
          <p:nvPr/>
        </p:nvPicPr>
        <p:blipFill>
          <a:blip r:embed="rId3"/>
          <a:stretch>
            <a:fillRect/>
          </a:stretch>
        </p:blipFill>
        <p:spPr>
          <a:xfrm>
            <a:off x="1482714" y="2568330"/>
            <a:ext cx="8063646" cy="2992240"/>
          </a:xfrm>
          <a:prstGeom prst="rect">
            <a:avLst/>
          </a:prstGeom>
        </p:spPr>
      </p:pic>
      <p:sp>
        <p:nvSpPr>
          <p:cNvPr id="12" name="文本框 11"/>
          <p:cNvSpPr txBox="1"/>
          <p:nvPr/>
        </p:nvSpPr>
        <p:spPr>
          <a:xfrm>
            <a:off x="4856291" y="2141718"/>
            <a:ext cx="1612718" cy="369332"/>
          </a:xfrm>
          <a:prstGeom prst="rect">
            <a:avLst/>
          </a:prstGeom>
          <a:noFill/>
        </p:spPr>
        <p:txBody>
          <a:bodyPr wrap="square" rtlCol="0">
            <a:spAutoFit/>
          </a:bodyPr>
          <a:lstStyle/>
          <a:p>
            <a:r>
              <a:rPr lang="en-US" altLang="zh-CN" dirty="0" smtClean="0"/>
              <a:t>CHIME-3rd</a:t>
            </a:r>
            <a:endParaRPr lang="zh-CN" altLang="en-US" dirty="0"/>
          </a:p>
        </p:txBody>
      </p:sp>
      <p:sp>
        <p:nvSpPr>
          <p:cNvPr id="13" name="文本框 12"/>
          <p:cNvSpPr txBox="1"/>
          <p:nvPr/>
        </p:nvSpPr>
        <p:spPr>
          <a:xfrm>
            <a:off x="4187770" y="6029816"/>
            <a:ext cx="4200132" cy="369332"/>
          </a:xfrm>
          <a:prstGeom prst="rect">
            <a:avLst/>
          </a:prstGeom>
          <a:noFill/>
        </p:spPr>
        <p:txBody>
          <a:bodyPr wrap="square" rtlCol="0">
            <a:spAutoFit/>
          </a:bodyPr>
          <a:lstStyle/>
          <a:p>
            <a:r>
              <a:rPr lang="en-US" altLang="zh-CN" dirty="0" err="1" smtClean="0"/>
              <a:t>Dereverberation</a:t>
            </a:r>
            <a:r>
              <a:rPr lang="en-US" altLang="zh-CN" dirty="0" smtClean="0"/>
              <a:t> challenge2014 </a:t>
            </a:r>
            <a:endParaRPr lang="zh-CN" altLang="en-US" dirty="0"/>
          </a:p>
        </p:txBody>
      </p:sp>
    </p:spTree>
    <p:extLst>
      <p:ext uri="{BB962C8B-B14F-4D97-AF65-F5344CB8AC3E}">
        <p14:creationId xmlns:p14="http://schemas.microsoft.com/office/powerpoint/2010/main" val="25096619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608951" y="1455267"/>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10" name="文本框 9"/>
          <p:cNvSpPr txBox="1"/>
          <p:nvPr/>
        </p:nvSpPr>
        <p:spPr>
          <a:xfrm>
            <a:off x="608950" y="1881880"/>
            <a:ext cx="4015824" cy="369332"/>
          </a:xfrm>
          <a:prstGeom prst="rect">
            <a:avLst/>
          </a:prstGeom>
          <a:noFill/>
        </p:spPr>
        <p:txBody>
          <a:bodyPr wrap="square" rtlCol="0">
            <a:spAutoFit/>
          </a:bodyPr>
          <a:lstStyle/>
          <a:p>
            <a:r>
              <a:rPr lang="en-US" altLang="zh-CN" dirty="0" smtClean="0"/>
              <a:t>WPE</a:t>
            </a:r>
            <a:r>
              <a:rPr lang="zh-CN" altLang="en-US" dirty="0" smtClean="0"/>
              <a:t>算法</a:t>
            </a:r>
            <a:endParaRPr lang="zh-CN" altLang="en-US" dirty="0"/>
          </a:p>
        </p:txBody>
      </p:sp>
      <p:pic>
        <p:nvPicPr>
          <p:cNvPr id="4" name="图片 3"/>
          <p:cNvPicPr>
            <a:picLocks noChangeAspect="1"/>
          </p:cNvPicPr>
          <p:nvPr/>
        </p:nvPicPr>
        <p:blipFill>
          <a:blip r:embed="rId3"/>
          <a:stretch>
            <a:fillRect/>
          </a:stretch>
        </p:blipFill>
        <p:spPr>
          <a:xfrm>
            <a:off x="4019596" y="3217509"/>
            <a:ext cx="2346730" cy="517239"/>
          </a:xfrm>
          <a:prstGeom prst="rect">
            <a:avLst/>
          </a:prstGeom>
        </p:spPr>
      </p:pic>
      <p:pic>
        <p:nvPicPr>
          <p:cNvPr id="6" name="图片 5"/>
          <p:cNvPicPr>
            <a:picLocks noChangeAspect="1"/>
          </p:cNvPicPr>
          <p:nvPr/>
        </p:nvPicPr>
        <p:blipFill>
          <a:blip r:embed="rId4"/>
          <a:stretch>
            <a:fillRect/>
          </a:stretch>
        </p:blipFill>
        <p:spPr>
          <a:xfrm>
            <a:off x="3463520" y="2243963"/>
            <a:ext cx="3458884" cy="611464"/>
          </a:xfrm>
          <a:prstGeom prst="rect">
            <a:avLst/>
          </a:prstGeom>
        </p:spPr>
      </p:pic>
      <p:pic>
        <p:nvPicPr>
          <p:cNvPr id="7" name="图片 6"/>
          <p:cNvPicPr>
            <a:picLocks noChangeAspect="1"/>
          </p:cNvPicPr>
          <p:nvPr/>
        </p:nvPicPr>
        <p:blipFill>
          <a:blip r:embed="rId5"/>
          <a:stretch>
            <a:fillRect/>
          </a:stretch>
        </p:blipFill>
        <p:spPr>
          <a:xfrm>
            <a:off x="2540524" y="3753740"/>
            <a:ext cx="2652437" cy="592378"/>
          </a:xfrm>
          <a:prstGeom prst="rect">
            <a:avLst/>
          </a:prstGeom>
        </p:spPr>
      </p:pic>
      <p:pic>
        <p:nvPicPr>
          <p:cNvPr id="8" name="图片 7"/>
          <p:cNvPicPr>
            <a:picLocks noChangeAspect="1"/>
          </p:cNvPicPr>
          <p:nvPr/>
        </p:nvPicPr>
        <p:blipFill>
          <a:blip r:embed="rId6"/>
          <a:stretch>
            <a:fillRect/>
          </a:stretch>
        </p:blipFill>
        <p:spPr>
          <a:xfrm>
            <a:off x="5488837" y="3753740"/>
            <a:ext cx="2558350" cy="686180"/>
          </a:xfrm>
          <a:prstGeom prst="rect">
            <a:avLst/>
          </a:prstGeom>
        </p:spPr>
      </p:pic>
      <p:pic>
        <p:nvPicPr>
          <p:cNvPr id="9" name="图片 8"/>
          <p:cNvPicPr>
            <a:picLocks noChangeAspect="1"/>
          </p:cNvPicPr>
          <p:nvPr/>
        </p:nvPicPr>
        <p:blipFill>
          <a:blip r:embed="rId7"/>
          <a:stretch>
            <a:fillRect/>
          </a:stretch>
        </p:blipFill>
        <p:spPr>
          <a:xfrm>
            <a:off x="3099465" y="4827389"/>
            <a:ext cx="4778743" cy="1164900"/>
          </a:xfrm>
          <a:prstGeom prst="rect">
            <a:avLst/>
          </a:prstGeom>
        </p:spPr>
      </p:pic>
      <p:pic>
        <p:nvPicPr>
          <p:cNvPr id="11" name="图片 10"/>
          <p:cNvPicPr>
            <a:picLocks noChangeAspect="1"/>
          </p:cNvPicPr>
          <p:nvPr/>
        </p:nvPicPr>
        <p:blipFill>
          <a:blip r:embed="rId8"/>
          <a:stretch>
            <a:fillRect/>
          </a:stretch>
        </p:blipFill>
        <p:spPr>
          <a:xfrm>
            <a:off x="1627527" y="6226861"/>
            <a:ext cx="7722619" cy="858069"/>
          </a:xfrm>
          <a:prstGeom prst="rect">
            <a:avLst/>
          </a:prstGeom>
        </p:spPr>
      </p:pic>
    </p:spTree>
    <p:extLst>
      <p:ext uri="{BB962C8B-B14F-4D97-AF65-F5344CB8AC3E}">
        <p14:creationId xmlns:p14="http://schemas.microsoft.com/office/powerpoint/2010/main" val="17678423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623979" y="1405331"/>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10" name="文本框 9"/>
          <p:cNvSpPr txBox="1"/>
          <p:nvPr/>
        </p:nvSpPr>
        <p:spPr>
          <a:xfrm>
            <a:off x="623978" y="1831944"/>
            <a:ext cx="4015824" cy="369332"/>
          </a:xfrm>
          <a:prstGeom prst="rect">
            <a:avLst/>
          </a:prstGeom>
          <a:noFill/>
        </p:spPr>
        <p:txBody>
          <a:bodyPr wrap="square" rtlCol="0">
            <a:spAutoFit/>
          </a:bodyPr>
          <a:lstStyle/>
          <a:p>
            <a:r>
              <a:rPr lang="en-US" altLang="zh-CN" dirty="0" smtClean="0"/>
              <a:t>WPE</a:t>
            </a:r>
            <a:r>
              <a:rPr lang="zh-CN" altLang="en-US" dirty="0" smtClean="0"/>
              <a:t>算法</a:t>
            </a:r>
            <a:endParaRPr lang="zh-CN" altLang="en-US" dirty="0"/>
          </a:p>
        </p:txBody>
      </p:sp>
      <p:pic>
        <p:nvPicPr>
          <p:cNvPr id="3" name="图片 2"/>
          <p:cNvPicPr>
            <a:picLocks noChangeAspect="1"/>
          </p:cNvPicPr>
          <p:nvPr/>
        </p:nvPicPr>
        <p:blipFill>
          <a:blip r:embed="rId3"/>
          <a:stretch>
            <a:fillRect/>
          </a:stretch>
        </p:blipFill>
        <p:spPr>
          <a:xfrm>
            <a:off x="792192" y="2298969"/>
            <a:ext cx="9417706" cy="772400"/>
          </a:xfrm>
          <a:prstGeom prst="rect">
            <a:avLst/>
          </a:prstGeom>
        </p:spPr>
      </p:pic>
      <p:pic>
        <p:nvPicPr>
          <p:cNvPr id="12" name="图片 11"/>
          <p:cNvPicPr>
            <a:picLocks noChangeAspect="1"/>
          </p:cNvPicPr>
          <p:nvPr/>
        </p:nvPicPr>
        <p:blipFill>
          <a:blip r:embed="rId4"/>
          <a:stretch>
            <a:fillRect/>
          </a:stretch>
        </p:blipFill>
        <p:spPr>
          <a:xfrm>
            <a:off x="3984454" y="3257871"/>
            <a:ext cx="2772222" cy="561045"/>
          </a:xfrm>
          <a:prstGeom prst="rect">
            <a:avLst/>
          </a:prstGeom>
        </p:spPr>
      </p:pic>
      <p:pic>
        <p:nvPicPr>
          <p:cNvPr id="14" name="图片 13"/>
          <p:cNvPicPr>
            <a:picLocks noChangeAspect="1"/>
          </p:cNvPicPr>
          <p:nvPr/>
        </p:nvPicPr>
        <p:blipFill>
          <a:blip r:embed="rId5"/>
          <a:stretch>
            <a:fillRect/>
          </a:stretch>
        </p:blipFill>
        <p:spPr>
          <a:xfrm>
            <a:off x="1118610" y="3791773"/>
            <a:ext cx="3521191" cy="4131335"/>
          </a:xfrm>
          <a:prstGeom prst="rect">
            <a:avLst/>
          </a:prstGeom>
        </p:spPr>
      </p:pic>
      <p:pic>
        <p:nvPicPr>
          <p:cNvPr id="16" name="图片 15"/>
          <p:cNvPicPr>
            <a:picLocks noChangeAspect="1"/>
          </p:cNvPicPr>
          <p:nvPr/>
        </p:nvPicPr>
        <p:blipFill>
          <a:blip r:embed="rId6"/>
          <a:stretch>
            <a:fillRect/>
          </a:stretch>
        </p:blipFill>
        <p:spPr>
          <a:xfrm>
            <a:off x="5501521" y="5103588"/>
            <a:ext cx="4708377" cy="1705136"/>
          </a:xfrm>
          <a:prstGeom prst="rect">
            <a:avLst/>
          </a:prstGeom>
        </p:spPr>
      </p:pic>
    </p:spTree>
    <p:extLst>
      <p:ext uri="{BB962C8B-B14F-4D97-AF65-F5344CB8AC3E}">
        <p14:creationId xmlns:p14="http://schemas.microsoft.com/office/powerpoint/2010/main" val="27029423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608951" y="1446563"/>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10" name="文本框 9"/>
          <p:cNvSpPr txBox="1"/>
          <p:nvPr/>
        </p:nvSpPr>
        <p:spPr>
          <a:xfrm>
            <a:off x="608950" y="1873176"/>
            <a:ext cx="4015824" cy="369332"/>
          </a:xfrm>
          <a:prstGeom prst="rect">
            <a:avLst/>
          </a:prstGeom>
          <a:noFill/>
        </p:spPr>
        <p:txBody>
          <a:bodyPr wrap="square" rtlCol="0">
            <a:spAutoFit/>
          </a:bodyPr>
          <a:lstStyle/>
          <a:p>
            <a:r>
              <a:rPr lang="en-US" altLang="zh-CN" dirty="0" smtClean="0"/>
              <a:t>WPE</a:t>
            </a:r>
            <a:r>
              <a:rPr lang="zh-CN" altLang="en-US" dirty="0" smtClean="0"/>
              <a:t>算法</a:t>
            </a:r>
            <a:endParaRPr lang="zh-CN" altLang="en-US" dirty="0"/>
          </a:p>
        </p:txBody>
      </p:sp>
      <p:pic>
        <p:nvPicPr>
          <p:cNvPr id="4" name="图片 3"/>
          <p:cNvPicPr>
            <a:picLocks noChangeAspect="1"/>
          </p:cNvPicPr>
          <p:nvPr/>
        </p:nvPicPr>
        <p:blipFill>
          <a:blip r:embed="rId3"/>
          <a:stretch>
            <a:fillRect/>
          </a:stretch>
        </p:blipFill>
        <p:spPr>
          <a:xfrm>
            <a:off x="3309330" y="2114919"/>
            <a:ext cx="3388271" cy="1331107"/>
          </a:xfrm>
          <a:prstGeom prst="rect">
            <a:avLst/>
          </a:prstGeom>
        </p:spPr>
      </p:pic>
      <p:pic>
        <p:nvPicPr>
          <p:cNvPr id="6" name="图片 5"/>
          <p:cNvPicPr>
            <a:picLocks noChangeAspect="1"/>
          </p:cNvPicPr>
          <p:nvPr/>
        </p:nvPicPr>
        <p:blipFill>
          <a:blip r:embed="rId4"/>
          <a:stretch>
            <a:fillRect/>
          </a:stretch>
        </p:blipFill>
        <p:spPr>
          <a:xfrm>
            <a:off x="2878076" y="3687768"/>
            <a:ext cx="5214418" cy="4235340"/>
          </a:xfrm>
          <a:prstGeom prst="rect">
            <a:avLst/>
          </a:prstGeom>
        </p:spPr>
      </p:pic>
    </p:spTree>
    <p:extLst>
      <p:ext uri="{BB962C8B-B14F-4D97-AF65-F5344CB8AC3E}">
        <p14:creationId xmlns:p14="http://schemas.microsoft.com/office/powerpoint/2010/main" val="41685178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去混响</a:t>
            </a:r>
            <a:endParaRPr lang="zh-CN" altLang="en-US" dirty="0"/>
          </a:p>
        </p:txBody>
      </p:sp>
      <p:sp>
        <p:nvSpPr>
          <p:cNvPr id="5" name="文本框 4"/>
          <p:cNvSpPr txBox="1"/>
          <p:nvPr/>
        </p:nvSpPr>
        <p:spPr>
          <a:xfrm>
            <a:off x="608951" y="1488511"/>
            <a:ext cx="4015824" cy="369332"/>
          </a:xfrm>
          <a:prstGeom prst="rect">
            <a:avLst/>
          </a:prstGeom>
          <a:noFill/>
        </p:spPr>
        <p:txBody>
          <a:bodyPr wrap="square" rtlCol="0">
            <a:spAutoFit/>
          </a:bodyPr>
          <a:lstStyle/>
          <a:p>
            <a:r>
              <a:rPr lang="zh-CN" altLang="en-US" dirty="0" smtClean="0"/>
              <a:t>去混响算法</a:t>
            </a:r>
            <a:endParaRPr lang="zh-CN" altLang="en-US" dirty="0"/>
          </a:p>
        </p:txBody>
      </p:sp>
      <p:sp>
        <p:nvSpPr>
          <p:cNvPr id="10" name="文本框 9"/>
          <p:cNvSpPr txBox="1"/>
          <p:nvPr/>
        </p:nvSpPr>
        <p:spPr>
          <a:xfrm>
            <a:off x="608950" y="1915124"/>
            <a:ext cx="4015824" cy="369332"/>
          </a:xfrm>
          <a:prstGeom prst="rect">
            <a:avLst/>
          </a:prstGeom>
          <a:noFill/>
        </p:spPr>
        <p:txBody>
          <a:bodyPr wrap="square" rtlCol="0">
            <a:spAutoFit/>
          </a:bodyPr>
          <a:lstStyle/>
          <a:p>
            <a:r>
              <a:rPr lang="en-US" altLang="zh-CN" dirty="0" smtClean="0"/>
              <a:t>WPE</a:t>
            </a:r>
            <a:r>
              <a:rPr lang="zh-CN" altLang="en-US" dirty="0" smtClean="0"/>
              <a:t>算法</a:t>
            </a:r>
            <a:endParaRPr lang="zh-CN" altLang="en-US" dirty="0"/>
          </a:p>
        </p:txBody>
      </p:sp>
      <p:pic>
        <p:nvPicPr>
          <p:cNvPr id="3" name="图片 2"/>
          <p:cNvPicPr>
            <a:picLocks noChangeAspect="1"/>
          </p:cNvPicPr>
          <p:nvPr/>
        </p:nvPicPr>
        <p:blipFill>
          <a:blip r:embed="rId7"/>
          <a:stretch>
            <a:fillRect/>
          </a:stretch>
        </p:blipFill>
        <p:spPr>
          <a:xfrm>
            <a:off x="1411619" y="2284456"/>
            <a:ext cx="6359943" cy="2676800"/>
          </a:xfrm>
          <a:prstGeom prst="rect">
            <a:avLst/>
          </a:prstGeom>
        </p:spPr>
      </p:pic>
      <p:pic>
        <p:nvPicPr>
          <p:cNvPr id="4" name="图片 3"/>
          <p:cNvPicPr>
            <a:picLocks noChangeAspect="1"/>
          </p:cNvPicPr>
          <p:nvPr/>
        </p:nvPicPr>
        <p:blipFill>
          <a:blip r:embed="rId8"/>
          <a:stretch>
            <a:fillRect/>
          </a:stretch>
        </p:blipFill>
        <p:spPr>
          <a:xfrm>
            <a:off x="1411619" y="5027584"/>
            <a:ext cx="6324434" cy="2646891"/>
          </a:xfrm>
          <a:prstGeom prst="rect">
            <a:avLst/>
          </a:prstGeom>
        </p:spPr>
      </p:pic>
      <p:pic>
        <p:nvPicPr>
          <p:cNvPr id="6" name="reverb_signa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838334" y="3318056"/>
            <a:ext cx="609600" cy="609600"/>
          </a:xfrm>
          <a:prstGeom prst="rect">
            <a:avLst/>
          </a:prstGeom>
        </p:spPr>
      </p:pic>
      <p:pic>
        <p:nvPicPr>
          <p:cNvPr id="7" name="dereverb_wp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862862" y="6046229"/>
            <a:ext cx="609600" cy="609600"/>
          </a:xfrm>
          <a:prstGeom prst="rect">
            <a:avLst/>
          </a:prstGeom>
        </p:spPr>
      </p:pic>
    </p:spTree>
    <p:extLst>
      <p:ext uri="{BB962C8B-B14F-4D97-AF65-F5344CB8AC3E}">
        <p14:creationId xmlns:p14="http://schemas.microsoft.com/office/powerpoint/2010/main" val="24919530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041"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总结</a:t>
            </a:r>
            <a:endParaRPr lang="zh-CN" altLang="en-US" dirty="0"/>
          </a:p>
        </p:txBody>
      </p:sp>
    </p:spTree>
    <p:extLst>
      <p:ext uri="{BB962C8B-B14F-4D97-AF65-F5344CB8AC3E}">
        <p14:creationId xmlns:p14="http://schemas.microsoft.com/office/powerpoint/2010/main" val="27138038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总结</a:t>
            </a:r>
            <a:endParaRPr lang="zh-CN" altLang="en-US" dirty="0"/>
          </a:p>
        </p:txBody>
      </p:sp>
      <p:pic>
        <p:nvPicPr>
          <p:cNvPr id="3" name="图片 2"/>
          <p:cNvPicPr>
            <a:picLocks noChangeAspect="1"/>
          </p:cNvPicPr>
          <p:nvPr/>
        </p:nvPicPr>
        <p:blipFill>
          <a:blip r:embed="rId3"/>
          <a:stretch>
            <a:fillRect/>
          </a:stretch>
        </p:blipFill>
        <p:spPr>
          <a:xfrm>
            <a:off x="609600" y="2360654"/>
            <a:ext cx="10106263" cy="3733702"/>
          </a:xfrm>
          <a:prstGeom prst="rect">
            <a:avLst/>
          </a:prstGeom>
        </p:spPr>
      </p:pic>
    </p:spTree>
    <p:extLst>
      <p:ext uri="{BB962C8B-B14F-4D97-AF65-F5344CB8AC3E}">
        <p14:creationId xmlns:p14="http://schemas.microsoft.com/office/powerpoint/2010/main" val="28062834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语音信号处理</a:t>
            </a:r>
            <a:r>
              <a:rPr lang="en-US" altLang="zh-CN" dirty="0" smtClean="0"/>
              <a:t>-</a:t>
            </a:r>
            <a:r>
              <a:rPr lang="zh-CN" altLang="en-US" dirty="0" smtClean="0"/>
              <a:t>总结</a:t>
            </a:r>
            <a:endParaRPr lang="zh-CN" altLang="en-US" dirty="0"/>
          </a:p>
        </p:txBody>
      </p:sp>
      <p:pic>
        <p:nvPicPr>
          <p:cNvPr id="4" name="图片 3"/>
          <p:cNvPicPr>
            <a:picLocks noChangeAspect="1"/>
          </p:cNvPicPr>
          <p:nvPr/>
        </p:nvPicPr>
        <p:blipFill>
          <a:blip r:embed="rId3"/>
          <a:stretch>
            <a:fillRect/>
          </a:stretch>
        </p:blipFill>
        <p:spPr>
          <a:xfrm>
            <a:off x="1447128" y="1674872"/>
            <a:ext cx="7696332" cy="3428910"/>
          </a:xfrm>
          <a:prstGeom prst="rect">
            <a:avLst/>
          </a:prstGeom>
        </p:spPr>
      </p:pic>
      <p:pic>
        <p:nvPicPr>
          <p:cNvPr id="5" name="图片 4"/>
          <p:cNvPicPr>
            <a:picLocks noChangeAspect="1"/>
          </p:cNvPicPr>
          <p:nvPr/>
        </p:nvPicPr>
        <p:blipFill>
          <a:blip r:embed="rId4"/>
          <a:stretch>
            <a:fillRect/>
          </a:stretch>
        </p:blipFill>
        <p:spPr>
          <a:xfrm>
            <a:off x="4190256" y="5370541"/>
            <a:ext cx="2571429" cy="390476"/>
          </a:xfrm>
          <a:prstGeom prst="rect">
            <a:avLst/>
          </a:prstGeom>
        </p:spPr>
      </p:pic>
    </p:spTree>
    <p:extLst>
      <p:ext uri="{BB962C8B-B14F-4D97-AF65-F5344CB8AC3E}">
        <p14:creationId xmlns:p14="http://schemas.microsoft.com/office/powerpoint/2010/main" val="37073790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txDef>
      <a:spPr>
        <a:noFill/>
      </a:spPr>
      <a:bodyPr wrap="none" rtlCol="0">
        <a:spAutoFit/>
      </a:bodyPr>
      <a:lstStyle>
        <a:defPPr>
          <a:defRPr sz="2800" dirty="0" smtClean="0">
            <a:solidFill>
              <a:schemeClr val="tx1">
                <a:lumMod val="65000"/>
                <a:lumOff val="35000"/>
              </a:schemeClr>
            </a:solidFill>
          </a:defRPr>
        </a:defPPr>
      </a:lstStyle>
    </a:txDef>
  </a:objectDefaults>
  <a:extraClrSchemeLst>
    <a:extraClrScheme>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主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主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主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主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主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主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1701</TotalTime>
  <Pages>0</Pages>
  <Words>4071</Words>
  <Characters>0</Characters>
  <Application>Microsoft Office PowerPoint</Application>
  <DocSecurity>0</DocSecurity>
  <PresentationFormat>自定义</PresentationFormat>
  <Lines>0</Lines>
  <Paragraphs>569</Paragraphs>
  <Slides>99</Slides>
  <Notes>99</Notes>
  <HiddenSlides>0</HiddenSlides>
  <MMClips>33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99</vt:i4>
      </vt:variant>
    </vt:vector>
  </HeadingPairs>
  <TitlesOfParts>
    <vt:vector size="107" baseType="lpstr">
      <vt:lpstr>宋体</vt:lpstr>
      <vt:lpstr>微软雅黑</vt:lpstr>
      <vt:lpstr>Arial</vt:lpstr>
      <vt:lpstr>Calibri</vt:lpstr>
      <vt:lpstr>Cambria Math</vt:lpstr>
      <vt:lpstr>Times New Roman</vt:lpstr>
      <vt:lpstr>Wingdings</vt:lpstr>
      <vt:lpstr>Office 主题</vt:lpstr>
      <vt:lpstr>人工智能之神经网络特训班</vt:lpstr>
      <vt:lpstr>语音信号处理基本概念</vt:lpstr>
      <vt:lpstr>语音信号处理基本概念</vt:lpstr>
      <vt:lpstr>语音信号处理基本概念</vt:lpstr>
      <vt:lpstr>语音信号处理基本概念</vt:lpstr>
      <vt:lpstr>语音信号处理基本概念</vt:lpstr>
      <vt:lpstr>语音信号处理基本概念</vt:lpstr>
      <vt:lpstr>语音信号处理基本概念</vt:lpstr>
      <vt:lpstr>语音信号处理基本概念</vt:lpstr>
      <vt:lpstr>语音信号处理基本概念</vt:lpstr>
      <vt:lpstr>语音信号处理基本概念</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语音信号处理-回声消除</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语音信号处理-波达方向估计</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语音信号处理-波束形成</vt:lpstr>
      <vt:lpstr>语音信号处理-单通道语音增强</vt:lpstr>
      <vt:lpstr>语音信号处理-单通道语音增强</vt:lpstr>
      <vt:lpstr>语音信号处理-单通道语音增强</vt:lpstr>
      <vt:lpstr>语音信号处理-单通道语音增强</vt:lpstr>
      <vt:lpstr>语音信号处理-单通道语音增强</vt:lpstr>
      <vt:lpstr>语音信号处理-去混响</vt:lpstr>
      <vt:lpstr>语音信号处理-去混响</vt:lpstr>
      <vt:lpstr>语音信号处理-去混响</vt:lpstr>
      <vt:lpstr>语音信号处理-去混响</vt:lpstr>
      <vt:lpstr>语音信号处理-去混响</vt:lpstr>
      <vt:lpstr>语音信号处理-去混响</vt:lpstr>
      <vt:lpstr>语音信号处理-去混响</vt:lpstr>
      <vt:lpstr>语音信号处理-去混响</vt:lpstr>
      <vt:lpstr>语音信号处理-去混响</vt:lpstr>
      <vt:lpstr>语音信号处理-去混响</vt:lpstr>
      <vt:lpstr>语音信号处理-去混响</vt:lpstr>
      <vt:lpstr>语音信号处理-去混响</vt:lpstr>
      <vt:lpstr>语音信号处理-去混响</vt:lpstr>
      <vt:lpstr>语音信号处理-去混响</vt:lpstr>
      <vt:lpstr>语音信号处理-去混响</vt:lpstr>
      <vt:lpstr>语音信号处理-总结</vt:lpstr>
      <vt:lpstr>语音信号处理-总结</vt:lpstr>
      <vt:lpstr>语音信号处理-总结</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Administrator</dc:creator>
  <cp:keywords/>
  <dc:description/>
  <cp:lastModifiedBy>AutoBVT</cp:lastModifiedBy>
  <cp:revision>177</cp:revision>
  <dcterms:created xsi:type="dcterms:W3CDTF">2017-03-07T02:38:37Z</dcterms:created>
  <dcterms:modified xsi:type="dcterms:W3CDTF">2017-04-29T05:43:10Z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2052-10.1.0.6206</vt:lpwstr>
  </property>
</Properties>
</file>